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67" r:id="rId2"/>
    <p:sldId id="336" r:id="rId3"/>
    <p:sldId id="387" r:id="rId4"/>
    <p:sldId id="304" r:id="rId5"/>
    <p:sldId id="388" r:id="rId6"/>
    <p:sldId id="400" r:id="rId7"/>
    <p:sldId id="389" r:id="rId8"/>
    <p:sldId id="401" r:id="rId9"/>
    <p:sldId id="390" r:id="rId10"/>
    <p:sldId id="391" r:id="rId11"/>
    <p:sldId id="392" r:id="rId12"/>
    <p:sldId id="402" r:id="rId13"/>
    <p:sldId id="478" r:id="rId14"/>
    <p:sldId id="394" r:id="rId15"/>
    <p:sldId id="395" r:id="rId16"/>
    <p:sldId id="396" r:id="rId17"/>
    <p:sldId id="397" r:id="rId18"/>
    <p:sldId id="398" r:id="rId19"/>
    <p:sldId id="399" r:id="rId20"/>
    <p:sldId id="403" r:id="rId21"/>
    <p:sldId id="407" r:id="rId22"/>
    <p:sldId id="405" r:id="rId23"/>
    <p:sldId id="406" r:id="rId24"/>
    <p:sldId id="408" r:id="rId25"/>
    <p:sldId id="409" r:id="rId26"/>
    <p:sldId id="453" r:id="rId27"/>
    <p:sldId id="454" r:id="rId28"/>
    <p:sldId id="455" r:id="rId29"/>
    <p:sldId id="456" r:id="rId30"/>
    <p:sldId id="457" r:id="rId31"/>
    <p:sldId id="411" r:id="rId32"/>
    <p:sldId id="458" r:id="rId33"/>
    <p:sldId id="412" r:id="rId34"/>
    <p:sldId id="413" r:id="rId35"/>
    <p:sldId id="459" r:id="rId36"/>
    <p:sldId id="460" r:id="rId37"/>
    <p:sldId id="420" r:id="rId38"/>
    <p:sldId id="461" r:id="rId39"/>
    <p:sldId id="462" r:id="rId40"/>
    <p:sldId id="444" r:id="rId41"/>
    <p:sldId id="424" r:id="rId42"/>
    <p:sldId id="425" r:id="rId43"/>
    <p:sldId id="428" r:id="rId44"/>
    <p:sldId id="463" r:id="rId45"/>
    <p:sldId id="429" r:id="rId46"/>
    <p:sldId id="443" r:id="rId47"/>
    <p:sldId id="430" r:id="rId48"/>
    <p:sldId id="447" r:id="rId49"/>
    <p:sldId id="448" r:id="rId50"/>
    <p:sldId id="434" r:id="rId51"/>
    <p:sldId id="449" r:id="rId52"/>
    <p:sldId id="450" r:id="rId53"/>
    <p:sldId id="451" r:id="rId54"/>
    <p:sldId id="452" r:id="rId55"/>
    <p:sldId id="439" r:id="rId56"/>
    <p:sldId id="467" r:id="rId57"/>
    <p:sldId id="469" r:id="rId58"/>
    <p:sldId id="470" r:id="rId59"/>
    <p:sldId id="471" r:id="rId60"/>
    <p:sldId id="472" r:id="rId61"/>
    <p:sldId id="473" r:id="rId62"/>
    <p:sldId id="474" r:id="rId63"/>
    <p:sldId id="475" r:id="rId64"/>
    <p:sldId id="374" r:id="rId65"/>
    <p:sldId id="342" r:id="rId66"/>
  </p:sldIdLst>
  <p:sldSz cx="9144000" cy="6858000" type="screen4x3"/>
  <p:notesSz cx="6797675" cy="9928225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FF99"/>
    <a:srgbClr val="8B0A06"/>
    <a:srgbClr val="CC04A6"/>
    <a:srgbClr val="A8188D"/>
    <a:srgbClr val="FF0000"/>
    <a:srgbClr val="408000"/>
    <a:srgbClr val="B91807"/>
    <a:srgbClr val="E55C1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7" autoAdjust="0"/>
    <p:restoredTop sz="94642" autoAdjust="0"/>
  </p:normalViewPr>
  <p:slideViewPr>
    <p:cSldViewPr snapToGrid="0" snapToObjects="1">
      <p:cViewPr>
        <p:scale>
          <a:sx n="70" d="100"/>
          <a:sy n="70" d="100"/>
        </p:scale>
        <p:origin x="-1147" y="-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630"/>
    </p:cViewPr>
  </p:sorterViewPr>
  <p:notesViewPr>
    <p:cSldViewPr snapToGrid="0" snapToObjects="1">
      <p:cViewPr varScale="1">
        <p:scale>
          <a:sx n="50" d="100"/>
          <a:sy n="50" d="100"/>
        </p:scale>
        <p:origin x="-2706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4957" cy="496889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101" y="4"/>
            <a:ext cx="2944957" cy="496889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BAE89D-3C05-4C9C-B63F-53BD092BAB01}" type="datetimeFigureOut">
              <a:rPr lang="it-IT"/>
              <a:pPr>
                <a:defRPr/>
              </a:pPr>
              <a:t>28/08/2016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9752"/>
            <a:ext cx="2944957" cy="496889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101" y="9429752"/>
            <a:ext cx="2944957" cy="496889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EF7128-5EA3-4B90-9D59-5CE40E39422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5856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4"/>
            <a:ext cx="2944957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101" y="4"/>
            <a:ext cx="2944957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AB0488B-E37F-40F7-B1E5-16DA6E4CDEED}" type="datetimeFigureOut">
              <a:rPr lang="it-IT"/>
              <a:pPr>
                <a:defRPr/>
              </a:pPr>
              <a:t>28/08/2016</a:t>
            </a:fld>
            <a:endParaRPr lang="it-IT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7" y="4716466"/>
            <a:ext cx="5438464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752"/>
            <a:ext cx="2944957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101" y="9429752"/>
            <a:ext cx="2944957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A5DF02E-34D0-4C76-9E77-E80A729B13E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1479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840119F-71F2-A142-A4EE-02FC785269B6}" type="slidenum">
              <a:rPr lang="en-US"/>
              <a:pPr/>
              <a:t>32</a:t>
            </a:fld>
            <a:endParaRPr lang="en-US"/>
          </a:p>
        </p:txBody>
      </p:sp>
      <p:sp>
        <p:nvSpPr>
          <p:cNvPr id="9523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523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7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285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D78F2F1-18E2-F445-B129-CA3E10D9205A}" type="slidenum">
              <a:rPr lang="en-US"/>
              <a:pPr/>
              <a:t>37</a:t>
            </a:fld>
            <a:endParaRPr lang="en-US"/>
          </a:p>
        </p:txBody>
      </p:sp>
      <p:sp>
        <p:nvSpPr>
          <p:cNvPr id="9933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933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7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1E5F41F-6379-E24E-85B8-E898E7D32D05}" type="slidenum">
              <a:rPr lang="en-US"/>
              <a:pPr/>
              <a:t>38</a:t>
            </a:fld>
            <a:endParaRPr lang="en-US"/>
          </a:p>
        </p:txBody>
      </p:sp>
      <p:sp>
        <p:nvSpPr>
          <p:cNvPr id="10547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547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7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04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2B796D6-544D-2E40-B861-E9EAD49AC7A1}" type="slidenum">
              <a:rPr lang="en-US"/>
              <a:pPr/>
              <a:t>41</a:t>
            </a:fld>
            <a:endParaRPr lang="en-US"/>
          </a:p>
        </p:txBody>
      </p:sp>
      <p:sp>
        <p:nvSpPr>
          <p:cNvPr id="10752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752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7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B6AA102-42FB-344B-AD7C-BC4695A071F5}" type="slidenum">
              <a:rPr lang="en-US"/>
              <a:pPr/>
              <a:t>42</a:t>
            </a:fld>
            <a:endParaRPr lang="en-US"/>
          </a:p>
        </p:txBody>
      </p:sp>
      <p:sp>
        <p:nvSpPr>
          <p:cNvPr id="10957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957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7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B6AA102-42FB-344B-AD7C-BC4695A071F5}" type="slidenum">
              <a:rPr lang="en-US"/>
              <a:pPr/>
              <a:t>43</a:t>
            </a:fld>
            <a:endParaRPr lang="en-US"/>
          </a:p>
        </p:txBody>
      </p:sp>
      <p:sp>
        <p:nvSpPr>
          <p:cNvPr id="10957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957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7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5227291-9780-8F41-8767-032C50AF3E07}" type="slidenum">
              <a:rPr lang="en-US"/>
              <a:pPr/>
              <a:t>45</a:t>
            </a:fld>
            <a:endParaRPr lang="en-US"/>
          </a:p>
        </p:txBody>
      </p:sp>
      <p:sp>
        <p:nvSpPr>
          <p:cNvPr id="11161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162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7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E6E1E91-A140-E645-9509-0511DB46C2F8}" type="slidenum">
              <a:rPr lang="en-US"/>
              <a:pPr/>
              <a:t>47</a:t>
            </a:fld>
            <a:endParaRPr lang="en-US"/>
          </a:p>
        </p:txBody>
      </p:sp>
      <p:sp>
        <p:nvSpPr>
          <p:cNvPr id="11366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366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7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7644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E6E1E91-A140-E645-9509-0511DB46C2F8}" type="slidenum">
              <a:rPr lang="en-US"/>
              <a:pPr/>
              <a:t>48</a:t>
            </a:fld>
            <a:endParaRPr lang="en-US"/>
          </a:p>
        </p:txBody>
      </p:sp>
      <p:sp>
        <p:nvSpPr>
          <p:cNvPr id="11366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366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7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E6E1E91-A140-E645-9509-0511DB46C2F8}" type="slidenum">
              <a:rPr lang="en-US"/>
              <a:pPr/>
              <a:t>49</a:t>
            </a:fld>
            <a:endParaRPr lang="en-US"/>
          </a:p>
        </p:txBody>
      </p:sp>
      <p:sp>
        <p:nvSpPr>
          <p:cNvPr id="11366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366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7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FC29560-6190-2846-B107-50C20AA87B3B}" type="slidenum">
              <a:rPr lang="en-US"/>
              <a:pPr/>
              <a:t>50</a:t>
            </a:fld>
            <a:endParaRPr lang="en-US"/>
          </a:p>
        </p:txBody>
      </p:sp>
      <p:sp>
        <p:nvSpPr>
          <p:cNvPr id="12185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186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7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AC3EA1D-04CD-0D42-9320-04D284060ADB}" type="slidenum">
              <a:rPr lang="en-US"/>
              <a:pPr/>
              <a:t>55</a:t>
            </a:fld>
            <a:endParaRPr lang="en-US"/>
          </a:p>
        </p:txBody>
      </p:sp>
      <p:sp>
        <p:nvSpPr>
          <p:cNvPr id="13209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2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7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4918436-C233-0D4C-A22D-3402EB9FD3F5}" type="slidenum">
              <a:rPr lang="en-US"/>
              <a:pPr/>
              <a:t>56</a:t>
            </a:fld>
            <a:endParaRPr lang="en-US"/>
          </a:p>
        </p:txBody>
      </p:sp>
      <p:sp>
        <p:nvSpPr>
          <p:cNvPr id="13824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824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7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BDA4CC2-472A-E549-B645-12E1DF8109A5}" type="slidenum">
              <a:rPr lang="en-US"/>
              <a:pPr/>
              <a:t>57</a:t>
            </a:fld>
            <a:endParaRPr lang="en-US"/>
          </a:p>
        </p:txBody>
      </p:sp>
      <p:sp>
        <p:nvSpPr>
          <p:cNvPr id="18534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534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6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BF71441-D707-3341-A1EF-B73CAA676951}" type="slidenum">
              <a:rPr lang="en-US"/>
              <a:pPr/>
              <a:t>58</a:t>
            </a:fld>
            <a:endParaRPr lang="en-US"/>
          </a:p>
        </p:txBody>
      </p:sp>
      <p:sp>
        <p:nvSpPr>
          <p:cNvPr id="1873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73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6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DCA0FC7-5620-EB48-880E-6C2720894313}" type="slidenum">
              <a:rPr lang="en-US"/>
              <a:pPr/>
              <a:t>59</a:t>
            </a:fld>
            <a:endParaRPr lang="en-US"/>
          </a:p>
        </p:txBody>
      </p:sp>
      <p:sp>
        <p:nvSpPr>
          <p:cNvPr id="18944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944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6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9653AD2-1025-7C4F-984B-965371CD5525}" type="slidenum">
              <a:rPr lang="en-US"/>
              <a:pPr/>
              <a:t>60</a:t>
            </a:fld>
            <a:endParaRPr lang="en-US"/>
          </a:p>
        </p:txBody>
      </p:sp>
      <p:sp>
        <p:nvSpPr>
          <p:cNvPr id="19149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149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6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7A8811F-ECF2-9C4D-B4AE-F89CDD0287ED}" type="slidenum">
              <a:rPr lang="en-US"/>
              <a:pPr/>
              <a:t>61</a:t>
            </a:fld>
            <a:endParaRPr lang="en-US"/>
          </a:p>
        </p:txBody>
      </p:sp>
      <p:sp>
        <p:nvSpPr>
          <p:cNvPr id="19353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354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6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7644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B0181A9-BA7B-B446-BB10-83B8387AE22B}" type="slidenum">
              <a:rPr lang="en-US"/>
              <a:pPr/>
              <a:t>62</a:t>
            </a:fld>
            <a:endParaRPr lang="en-US"/>
          </a:p>
        </p:txBody>
      </p:sp>
      <p:sp>
        <p:nvSpPr>
          <p:cNvPr id="19558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558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6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FFB2671-8150-F543-8838-1339EE359CDE}" type="slidenum">
              <a:rPr lang="en-US"/>
              <a:pPr/>
              <a:t>63</a:t>
            </a:fld>
            <a:endParaRPr lang="en-US"/>
          </a:p>
        </p:txBody>
      </p:sp>
      <p:sp>
        <p:nvSpPr>
          <p:cNvPr id="19763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763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6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65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869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506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8532E66-8E14-7A4C-A8CD-36679495D0FB}" type="slidenum">
              <a:rPr lang="en-US"/>
              <a:pPr/>
              <a:t>13</a:t>
            </a:fld>
            <a:endParaRPr lang="en-US"/>
          </a:p>
        </p:txBody>
      </p:sp>
      <p:sp>
        <p:nvSpPr>
          <p:cNvPr id="5632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3" y="4715724"/>
            <a:ext cx="5438711" cy="446806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94665B7-9BBA-4543-934F-0A1A2AD39EA8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909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7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94665B7-9BBA-4543-934F-0A1A2AD39EA8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909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7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16E84DA-A88F-CA47-98B1-812CA7ABC197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113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114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7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5C03320-0DB1-C942-9189-5B60CB85D5E1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318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318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7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CEF71-1E65-40BF-8287-6CDBA2C14A34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184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07FCD6-104F-433B-9590-2FC0AD0EC5BA}" type="datetime1">
              <a:rPr lang="it-IT"/>
              <a:pPr>
                <a:defRPr/>
              </a:pPr>
              <a:t>28/08/2016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0EBE5-7B21-4232-B5CA-24E2E32825B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300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75C8391-695B-4D0F-9875-03DDCB3DEBB8}" type="datetime1">
              <a:rPr lang="it-IT"/>
              <a:pPr>
                <a:defRPr/>
              </a:pPr>
              <a:t>28/08/2016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EA90A-5534-4CB8-B073-2E840BA96A8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138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5CFD0BC-17B2-4EE4-B6FC-FB0106AC93E5}" type="datetime1">
              <a:rPr lang="it-IT"/>
              <a:pPr>
                <a:defRPr/>
              </a:pPr>
              <a:t>28/08/2016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A7CA9-FC75-4DB4-B4B2-FDAD9B67063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389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48371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1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 b="1" i="0" baseline="0">
                <a:solidFill>
                  <a:srgbClr val="0606BA"/>
                </a:solidFill>
                <a:latin typeface="Comic Sans MS" pitchFamily="66" charset="0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rgbClr val="FF0000"/>
              </a:buClr>
              <a:buFont typeface="Wingdings" pitchFamily="2" charset="2"/>
              <a:buChar char="v"/>
              <a:defRPr sz="2800" b="1" i="0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ü"/>
              <a:defRPr sz="2400" b="1" i="0" baseline="0">
                <a:solidFill>
                  <a:srgbClr val="0C28B4"/>
                </a:solidFill>
                <a:latin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 b="1" i="0" baseline="0"/>
            </a:lvl3pPr>
            <a:lvl4pPr>
              <a:defRPr b="1" i="1" baseline="0"/>
            </a:lvl4pPr>
            <a:lvl5pPr>
              <a:defRPr b="0" i="1" baseline="0"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CCD274F-9777-4A32-9A9B-52B9ADDBDC10}" type="datetime1">
              <a:rPr lang="it-IT" smtClean="0"/>
              <a:pPr>
                <a:defRPr/>
              </a:pPr>
              <a:t>28/08/2016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791200" y="6347759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150659" y="6347758"/>
            <a:ext cx="48409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‹#›</a:t>
            </a:fld>
            <a:endParaRPr lang="it-IT" dirty="0"/>
          </a:p>
        </p:txBody>
      </p:sp>
      <p:pic>
        <p:nvPicPr>
          <p:cNvPr id="7" name="Picture 2" descr="E:\websites\w3c\talks\2014\handimatica2014\slidy\itlogo-2001011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858" y="6395892"/>
            <a:ext cx="1700784" cy="31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Apache24\htdocs\websites\w3c\talks\2013\lod\images\sw-cub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32" y="6264275"/>
            <a:ext cx="4000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333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C79BFB-A889-4026-BF72-248E9391FD15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746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AEF87F0-B733-422D-82FF-4B7952D04A69}" type="datetime1">
              <a:rPr lang="it-IT"/>
              <a:pPr>
                <a:defRPr/>
              </a:pPr>
              <a:t>28/08/2016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06B22-A5E9-4AE7-AD1D-33D6EE99E28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554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7" descr="ware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/>
          <a:stretch>
            <a:fillRect/>
          </a:stretch>
        </p:blipFill>
        <p:spPr bwMode="auto">
          <a:xfrm>
            <a:off x="3341688" y="6126163"/>
            <a:ext cx="58023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~1\alendo\IMPOST~1\Temp\VMwareDnD\000022d5\Immagine 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232525"/>
            <a:ext cx="1152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EFA305-C769-4551-A768-AD9F70171685}" type="datetime1">
              <a:rPr lang="it-IT"/>
              <a:pPr>
                <a:defRPr/>
              </a:pPr>
              <a:t>28/08/2016</a:t>
            </a:fld>
            <a:endParaRPr lang="it-IT"/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438E-FE7F-4F7B-9601-19E44B5524D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975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7" descr="ware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/>
          <a:stretch>
            <a:fillRect/>
          </a:stretch>
        </p:blipFill>
        <p:spPr bwMode="auto">
          <a:xfrm>
            <a:off x="3341688" y="6126163"/>
            <a:ext cx="58023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~1\alendo\IMPOST~1\Temp\VMwareDnD\000022d5\Immagine 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232525"/>
            <a:ext cx="1152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D1C561C-A669-4E7D-904F-741CFF69DA6C}" type="datetime1">
              <a:rPr lang="it-IT"/>
              <a:pPr>
                <a:defRPr/>
              </a:pPr>
              <a:t>28/08/2016</a:t>
            </a:fld>
            <a:endParaRPr lang="it-IT"/>
          </a:p>
        </p:txBody>
      </p:sp>
      <p:sp>
        <p:nvSpPr>
          <p:cNvPr id="10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79DA8-12EF-435F-8B0A-B1EEF5C863A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5265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7" descr="ware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/>
          <a:stretch>
            <a:fillRect/>
          </a:stretch>
        </p:blipFill>
        <p:spPr bwMode="auto">
          <a:xfrm>
            <a:off x="3341688" y="6126163"/>
            <a:ext cx="58023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C:\DOCUME~1\alendo\IMPOST~1\Temp\VMwareDnD\000022d5\Immagine 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232525"/>
            <a:ext cx="1152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5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612498-05A3-40BA-B0E9-3182277FE4FF}" type="datetime1">
              <a:rPr lang="it-IT"/>
              <a:pPr>
                <a:defRPr/>
              </a:pPr>
              <a:t>28/08/2016</a:t>
            </a:fld>
            <a:endParaRPr lang="it-IT"/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BC863-63A6-4653-8E50-3A9956FCE58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17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F707035-557A-42D7-9DE6-3C7D52C08566}" type="datetime1">
              <a:rPr lang="it-IT"/>
              <a:pPr>
                <a:defRPr/>
              </a:pPr>
              <a:t>28/08/2016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C0DCA-8AEE-47A1-8F01-F435D62EAA6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78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070BB4A-9FF0-4E1C-A655-F657CD9AEC4D}" type="datetime1">
              <a:rPr lang="it-IT"/>
              <a:pPr>
                <a:defRPr/>
              </a:pPr>
              <a:t>28/08/2016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32738-9555-46A3-9C78-E9083A0CDD0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09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C79BFB-A889-4026-BF72-248E9391FD1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pic>
        <p:nvPicPr>
          <p:cNvPr id="1030" name="Picture 3" descr="C:\DOCUME~1\alendo\IMPOST~1\Temp\VMwareDnD\000022d5\Immagine 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232525"/>
            <a:ext cx="1152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3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  <p:sldLayoutId id="214748403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da2016.unica.i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://www.orestesignore.eu/education/lda/slides/lda1.pdf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People/all#iv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lda2016.unica.it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dbpedia.or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png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w3c.it/talks/2013/lod/images/proposal.gif" TargetMode="External"/><Relationship Id="rId7" Type="http://schemas.openxmlformats.org/officeDocument/2006/relationships/hyperlink" Target="http://esw.w3.org/topic/SweoIG/TaskForces/CommunityProjects/LinkingOpenDat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.org/2013/data/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://www.w3.org/2001/sw/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www.w3.org/Talks/WWW94Tim/" TargetMode="External"/><Relationship Id="rId9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3.org/TR/cooluris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estesignore.eu/education/lda/slides/lda1.pdf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524013" y="563246"/>
            <a:ext cx="8140518" cy="1323439"/>
          </a:xfrm>
          <a:prstGeom prst="rect">
            <a:avLst/>
          </a:prstGeom>
          <a:noFill/>
          <a:ln w="25400" cmpd="sng">
            <a:solidFill>
              <a:srgbClr val="C0000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hlinkClick r:id="rId3"/>
              </a:rPr>
              <a:t>Summer </a:t>
            </a:r>
            <a:r>
              <a:rPr lang="en-US" sz="2000" b="1" dirty="0">
                <a:hlinkClick r:id="rId3"/>
              </a:rPr>
              <a:t>School LDA</a:t>
            </a:r>
            <a:r>
              <a:rPr lang="en-US" sz="2000" b="1" dirty="0"/>
              <a:t> </a:t>
            </a:r>
            <a:br>
              <a:rPr lang="en-US" sz="2000" b="1" dirty="0"/>
            </a:br>
            <a:r>
              <a:rPr lang="en-US" sz="2000" b="1" dirty="0"/>
              <a:t>Libraries in the digital age: linked data technologies for a global knowledge sharing </a:t>
            </a:r>
            <a:br>
              <a:rPr lang="en-US" sz="2000" b="1" dirty="0"/>
            </a:br>
            <a:r>
              <a:rPr lang="en-US" sz="2000" b="1" dirty="0"/>
              <a:t>Pula (Cagliari), 29 </a:t>
            </a:r>
            <a:r>
              <a:rPr lang="en-US" sz="2000" b="1" dirty="0" err="1"/>
              <a:t>agosto</a:t>
            </a:r>
            <a:r>
              <a:rPr lang="en-US" sz="2000" b="1" dirty="0"/>
              <a:t> - 1° </a:t>
            </a:r>
            <a:r>
              <a:rPr lang="en-US" sz="2000" b="1" dirty="0" err="1" smtClean="0"/>
              <a:t>settembre</a:t>
            </a:r>
            <a:endParaRPr lang="en-US" altLang="it-IT" sz="1400" b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531859" y="2092057"/>
            <a:ext cx="8124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sz="2400" b="1" dirty="0" smtClean="0">
                <a:solidFill>
                  <a:srgbClr val="C00000"/>
                </a:solidFill>
                <a:latin typeface="Comic Sans MS" pitchFamily="66" charset="0"/>
              </a:rPr>
              <a:t>Introduzione al Semantic Web</a:t>
            </a:r>
            <a:endParaRPr lang="en-US" altLang="it-IT" sz="2400" b="1" dirty="0">
              <a:solidFill>
                <a:srgbClr val="8B0A06"/>
              </a:solidFill>
              <a:latin typeface="Arial" charset="0"/>
            </a:endParaRP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524013" y="3056434"/>
            <a:ext cx="8266113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it-IT" sz="20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Oreste</a:t>
            </a:r>
            <a:r>
              <a:rPr lang="en-US" altLang="it-IT" sz="2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Signore</a:t>
            </a:r>
            <a:endParaRPr lang="en-US" altLang="it-IT" sz="20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</a:pPr>
            <a:r>
              <a:rPr lang="it-IT" alt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(W3C Italy</a:t>
            </a:r>
            <a:r>
              <a:rPr lang="it-IT" alt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it-I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E:\websites\w3c\talks\2014\handimatica2014\slidy\itlogo-200101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090" y="6072883"/>
            <a:ext cx="26574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7230" y="4430586"/>
            <a:ext cx="6707670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3333FF"/>
                </a:solidFill>
                <a:latin typeface="+mn-lt"/>
              </a:rPr>
              <a:t>Slide a: </a:t>
            </a:r>
            <a:r>
              <a:rPr lang="it-IT" sz="1600" b="1" dirty="0" smtClean="0">
                <a:solidFill>
                  <a:srgbClr val="3333FF"/>
                </a:solidFill>
                <a:latin typeface="+mn-lt"/>
                <a:hlinkClick r:id="rId5"/>
              </a:rPr>
              <a:t>http://www.orestesignore.eu/education/lda/slides/lda1.pdf</a:t>
            </a:r>
            <a:endParaRPr lang="it-IT" sz="1600" b="1" dirty="0">
              <a:solidFill>
                <a:srgbClr val="3333FF"/>
              </a:solidFill>
              <a:latin typeface="+mn-lt"/>
            </a:endParaRPr>
          </a:p>
        </p:txBody>
      </p:sp>
      <p:pic>
        <p:nvPicPr>
          <p:cNvPr id="9218" name="Picture 2" descr="E:\websites\w3c\talks\2013\lod\images\sw-vert-w3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564" y="5420420"/>
            <a:ext cx="12858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Rappresentata</a:t>
            </a:r>
            <a:r>
              <a:rPr lang="en-US" dirty="0" smtClean="0"/>
              <a:t> come </a:t>
            </a:r>
            <a:r>
              <a:rPr lang="en-US" dirty="0" err="1" smtClean="0"/>
              <a:t>grafo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00" y="1600200"/>
            <a:ext cx="733939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0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Alcune</a:t>
            </a:r>
            <a:r>
              <a:rPr lang="en-US" dirty="0" smtClean="0"/>
              <a:t> </a:t>
            </a:r>
            <a:r>
              <a:rPr lang="en-US" dirty="0" err="1" smtClean="0"/>
              <a:t>osservazioni</a:t>
            </a:r>
            <a:r>
              <a:rPr lang="en-US" dirty="0" smtClean="0"/>
              <a:t> </a:t>
            </a:r>
            <a:r>
              <a:rPr lang="en-US" dirty="0" err="1" smtClean="0"/>
              <a:t>sull’esportazione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Le relazioni formano un </a:t>
            </a:r>
            <a:r>
              <a:rPr lang="it-IT" i="1" dirty="0"/>
              <a:t>grafo</a:t>
            </a:r>
            <a:r>
              <a:rPr lang="it-IT" dirty="0"/>
              <a:t> </a:t>
            </a:r>
          </a:p>
          <a:p>
            <a:pPr lvl="1"/>
            <a:r>
              <a:rPr lang="it-IT" dirty="0"/>
              <a:t>i nodi individuano dati "reali" o contengono caratteri ("literal") </a:t>
            </a:r>
          </a:p>
          <a:p>
            <a:pPr lvl="1"/>
            <a:r>
              <a:rPr lang="it-IT" dirty="0"/>
              <a:t>è inessenziale il modo in cui i grafi sono rappresentati nella macchina </a:t>
            </a:r>
          </a:p>
          <a:p>
            <a:r>
              <a:rPr lang="it-IT" dirty="0"/>
              <a:t>L' esportazione dei dati </a:t>
            </a:r>
            <a:r>
              <a:rPr lang="it-IT" i="1" dirty="0"/>
              <a:t>non</a:t>
            </a:r>
            <a:r>
              <a:rPr lang="it-IT" dirty="0"/>
              <a:t> comporta necessariamente una trasformazione fisica </a:t>
            </a:r>
          </a:p>
          <a:p>
            <a:pPr lvl="1"/>
            <a:r>
              <a:rPr lang="it-IT" dirty="0"/>
              <a:t>le relazioni possono essere generate dinamicamente al momento della richiesta </a:t>
            </a:r>
          </a:p>
          <a:p>
            <a:pPr lvl="2"/>
            <a:r>
              <a:rPr lang="it-IT" dirty="0"/>
              <a:t>con SQL "bridges" </a:t>
            </a:r>
          </a:p>
          <a:p>
            <a:pPr lvl="2"/>
            <a:r>
              <a:rPr lang="it-IT" dirty="0"/>
              <a:t>scraping di pagine HTML </a:t>
            </a:r>
          </a:p>
          <a:p>
            <a:pPr lvl="2"/>
            <a:r>
              <a:rPr lang="it-IT" dirty="0"/>
              <a:t>estrazione di dati da fogli Excel </a:t>
            </a:r>
          </a:p>
          <a:p>
            <a:pPr lvl="2"/>
            <a:r>
              <a:rPr lang="it-IT" dirty="0"/>
              <a:t>etc. </a:t>
            </a:r>
          </a:p>
          <a:p>
            <a:r>
              <a:rPr lang="it-IT" dirty="0"/>
              <a:t>L' esportazione dei dati può essere </a:t>
            </a:r>
            <a:r>
              <a:rPr lang="it-IT" i="1" dirty="0"/>
              <a:t>parziale</a:t>
            </a:r>
            <a:r>
              <a:rPr lang="it-IT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230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libro</a:t>
            </a:r>
            <a:r>
              <a:rPr lang="en-US" dirty="0" smtClean="0"/>
              <a:t> (</a:t>
            </a:r>
            <a:r>
              <a:rPr lang="en-US" dirty="0" err="1" smtClean="0"/>
              <a:t>nella</a:t>
            </a:r>
            <a:r>
              <a:rPr lang="en-US" dirty="0" smtClean="0"/>
              <a:t> </a:t>
            </a:r>
            <a:r>
              <a:rPr lang="en-US" dirty="0" err="1" smtClean="0"/>
              <a:t>biblioteca</a:t>
            </a:r>
            <a:r>
              <a:rPr lang="en-US" dirty="0" smtClean="0"/>
              <a:t> “F”)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15" y="1600200"/>
            <a:ext cx="271776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4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Un’altra</a:t>
            </a:r>
            <a:r>
              <a:rPr lang="en-US" dirty="0" smtClean="0"/>
              <a:t> </a:t>
            </a:r>
            <a:r>
              <a:rPr lang="en-US" dirty="0" err="1" smtClean="0"/>
              <a:t>biblioteca</a:t>
            </a:r>
            <a:r>
              <a:rPr lang="en-US" dirty="0" smtClean="0"/>
              <a:t> (dataset “F”)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7440" y="1682384"/>
          <a:ext cx="8778240" cy="461308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45600"/>
                <a:gridCol w="2280960"/>
                <a:gridCol w="2211840"/>
                <a:gridCol w="1451520"/>
                <a:gridCol w="2488320"/>
              </a:tblGrid>
              <a:tr h="33641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</a:t>
                      </a:r>
                      <a:endParaRPr lang="en-US" sz="9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</a:t>
                      </a:r>
                      <a:endParaRPr lang="en-US" sz="9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</a:t>
                      </a:r>
                      <a:endParaRPr lang="en-US" sz="9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D</a:t>
                      </a:r>
                      <a:endParaRPr lang="en-US" sz="900" dirty="0"/>
                    </a:p>
                  </a:txBody>
                  <a:tcPr marL="82944" marR="82944" marT="41476" marB="41476"/>
                </a:tc>
              </a:tr>
              <a:tr h="336419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ID</a:t>
                      </a:r>
                      <a:endParaRPr lang="en-US" sz="1600" b="1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noProof="0" dirty="0" smtClean="0"/>
                        <a:t>Titre</a:t>
                      </a:r>
                      <a:endParaRPr lang="fr-FR" sz="1600" b="1" noProof="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noProof="0" dirty="0" smtClean="0"/>
                        <a:t>Traducteur</a:t>
                      </a:r>
                      <a:endParaRPr lang="fr-FR" sz="1600" b="1" noProof="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noProof="0" dirty="0" smtClean="0"/>
                        <a:t>Original</a:t>
                      </a:r>
                      <a:endParaRPr lang="fr-FR" sz="1600" b="1" noProof="0" dirty="0"/>
                    </a:p>
                  </a:txBody>
                  <a:tcPr marL="82944" marR="82944" marT="41476" marB="41476"/>
                </a:tc>
              </a:tr>
              <a:tr h="336419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</a:t>
                      </a:r>
                      <a:endParaRPr lang="en-US" sz="9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ISBN 2020286682</a:t>
                      </a:r>
                      <a:endParaRPr lang="en-US"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fr-FR" sz="1600" noProof="0" dirty="0" smtClean="0"/>
                        <a:t>Le Palais des Miroirs</a:t>
                      </a:r>
                      <a:endParaRPr lang="fr-FR" sz="1600" noProof="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$A12$</a:t>
                      </a:r>
                      <a:endParaRPr lang="en-US"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ISBN 0-00-6511409-X</a:t>
                      </a:r>
                      <a:endParaRPr lang="en-US" sz="1600" dirty="0"/>
                    </a:p>
                  </a:txBody>
                  <a:tcPr marL="82944" marR="82944" marT="41476" marB="41476"/>
                </a:tc>
              </a:tr>
              <a:tr h="331811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</a:t>
                      </a:r>
                      <a:endParaRPr lang="en-US" sz="9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</a:tr>
              <a:tr h="336419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</a:t>
                      </a:r>
                      <a:endParaRPr lang="en-US" sz="9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44" marR="82944" marT="41476" marB="41476"/>
                </a:tc>
              </a:tr>
              <a:tr h="336419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</a:t>
                      </a:r>
                      <a:endParaRPr lang="en-US" sz="9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</a:tr>
              <a:tr h="336419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6</a:t>
                      </a:r>
                      <a:endParaRPr lang="en-US" sz="9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/>
                        <a:t>ID</a:t>
                      </a:r>
                      <a:endParaRPr lang="en-US" sz="1600" b="1" i="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i="0" noProof="0" dirty="0" smtClean="0"/>
                        <a:t>Auteur</a:t>
                      </a:r>
                      <a:endParaRPr lang="fr-FR" sz="1600" b="1" i="0" noProof="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</a:tr>
              <a:tr h="580669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7</a:t>
                      </a:r>
                      <a:endParaRPr lang="en-US" sz="9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ISBN 0-00-6511409-X</a:t>
                      </a: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$A11$</a:t>
                      </a:r>
                      <a:endParaRPr lang="en-US"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</a:tr>
              <a:tr h="336419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8</a:t>
                      </a:r>
                      <a:endParaRPr lang="en-US" sz="9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</a:tr>
              <a:tr h="336419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9</a:t>
                      </a:r>
                      <a:endParaRPr lang="en-US" sz="9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</a:tr>
              <a:tr h="336419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10</a:t>
                      </a:r>
                      <a:endParaRPr lang="en-US" sz="9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/>
                        <a:t>Nom</a:t>
                      </a:r>
                      <a:endParaRPr lang="en-US" sz="1600" b="1" i="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</a:tr>
              <a:tr h="336419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11</a:t>
                      </a:r>
                      <a:endParaRPr lang="en-US" sz="9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600" noProof="1" smtClean="0"/>
                        <a:t>Ghosh, Amitav</a:t>
                      </a:r>
                      <a:endParaRPr lang="en-US" sz="1600" noProof="1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/>
                </a:tc>
              </a:tr>
              <a:tr h="336419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12</a:t>
                      </a:r>
                      <a:endParaRPr lang="en-US" sz="9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US" sz="1600" noProof="1" smtClean="0"/>
                        <a:t>Besse, Christianne</a:t>
                      </a:r>
                      <a:endParaRPr lang="en-US" sz="1600" noProof="1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44" marR="82944" marT="41476" marB="4147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0777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Secondo </a:t>
            </a:r>
            <a:r>
              <a:rPr lang="en-US" dirty="0" err="1" smtClean="0"/>
              <a:t>passo</a:t>
            </a:r>
            <a:r>
              <a:rPr lang="en-US" dirty="0" smtClean="0"/>
              <a:t>: </a:t>
            </a:r>
            <a:r>
              <a:rPr lang="en-US" dirty="0" err="1" smtClean="0"/>
              <a:t>esportare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secondo </a:t>
            </a:r>
            <a:r>
              <a:rPr lang="en-US" dirty="0" err="1" smtClean="0"/>
              <a:t>insieme</a:t>
            </a:r>
            <a:r>
              <a:rPr lang="en-US" dirty="0" smtClean="0"/>
              <a:t> di </a:t>
            </a:r>
            <a:r>
              <a:rPr lang="en-US" dirty="0" err="1" smtClean="0"/>
              <a:t>dati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14</a:t>
            </a:fld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29" y="1600200"/>
            <a:ext cx="71337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72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Terzo</a:t>
            </a:r>
            <a:r>
              <a:rPr lang="en-US" dirty="0" smtClean="0"/>
              <a:t> </a:t>
            </a:r>
            <a:r>
              <a:rPr lang="en-US" dirty="0" err="1" smtClean="0"/>
              <a:t>passo:merging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15</a:t>
            </a:fld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51" y="1182574"/>
            <a:ext cx="6858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7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Terzo</a:t>
            </a:r>
            <a:r>
              <a:rPr lang="en-US" dirty="0" smtClean="0"/>
              <a:t> </a:t>
            </a:r>
            <a:r>
              <a:rPr lang="en-US" dirty="0" err="1" smtClean="0"/>
              <a:t>passo:merging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16</a:t>
            </a:fld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753" y="1422935"/>
            <a:ext cx="6858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79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risorse</a:t>
            </a:r>
            <a:r>
              <a:rPr lang="en-US" dirty="0" smtClean="0"/>
              <a:t> </a:t>
            </a:r>
            <a:r>
              <a:rPr lang="en-US" dirty="0" err="1" smtClean="0"/>
              <a:t>identiche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17</a:t>
            </a:fld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38" y="1287267"/>
            <a:ext cx="7318629" cy="495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55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Query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semplici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151" y="1417638"/>
            <a:ext cx="4069266" cy="4363772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L' utente dei dati "F" può ora formulare query del tipo: "</a:t>
            </a:r>
            <a:r>
              <a:rPr lang="it-IT" i="1" dirty="0"/>
              <a:t>donnes-moi le titre de l'original</a:t>
            </a:r>
            <a:r>
              <a:rPr lang="it-IT" dirty="0"/>
              <a:t>" o "</a:t>
            </a:r>
            <a:r>
              <a:rPr lang="it-IT" i="1" dirty="0"/>
              <a:t>give me the title of the original</a:t>
            </a:r>
            <a:r>
              <a:rPr lang="it-IT" dirty="0"/>
              <a:t>" </a:t>
            </a:r>
          </a:p>
          <a:p>
            <a:r>
              <a:rPr lang="it-IT" dirty="0"/>
              <a:t>Questa informazione non è nel dataset "F"… </a:t>
            </a:r>
          </a:p>
          <a:p>
            <a:r>
              <a:rPr lang="it-IT" dirty="0"/>
              <a:t>…ma può essere ritrovata grazie al merging con il dataset "A"!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18</a:t>
            </a:fld>
            <a:endParaRPr lang="it-I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010" y="2007606"/>
            <a:ext cx="4426201" cy="299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…ma 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avere</a:t>
            </a:r>
            <a:r>
              <a:rPr lang="en-US" dirty="0" smtClean="0"/>
              <a:t> di </a:t>
            </a:r>
            <a:r>
              <a:rPr lang="en-US" dirty="0" err="1" smtClean="0"/>
              <a:t>più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Abbiamo la "</a:t>
            </a:r>
            <a:r>
              <a:rPr lang="it-IT" i="1" dirty="0"/>
              <a:t>sensazione</a:t>
            </a:r>
            <a:r>
              <a:rPr lang="it-IT" dirty="0"/>
              <a:t>" che a:author e f:auteur siano la stessa cosa </a:t>
            </a:r>
          </a:p>
          <a:p>
            <a:r>
              <a:rPr lang="it-IT" dirty="0"/>
              <a:t>Ma un </a:t>
            </a:r>
            <a:r>
              <a:rPr lang="it-IT" i="1" dirty="0"/>
              <a:t>processo automatico</a:t>
            </a:r>
            <a:r>
              <a:rPr lang="it-IT" dirty="0"/>
              <a:t> non se ne può accorgere! </a:t>
            </a:r>
          </a:p>
          <a:p>
            <a:r>
              <a:rPr lang="it-IT" dirty="0"/>
              <a:t>Aggiungiamo un po' di </a:t>
            </a:r>
            <a:r>
              <a:rPr lang="it-IT" i="1" dirty="0"/>
              <a:t>informazione addizionale</a:t>
            </a:r>
            <a:r>
              <a:rPr lang="it-IT" dirty="0"/>
              <a:t> ai dati combinati: </a:t>
            </a:r>
          </a:p>
          <a:p>
            <a:pPr lvl="1"/>
            <a:r>
              <a:rPr lang="it-IT" dirty="0"/>
              <a:t>a:author same as f:auteur </a:t>
            </a:r>
          </a:p>
          <a:p>
            <a:pPr lvl="1"/>
            <a:r>
              <a:rPr lang="it-IT" dirty="0"/>
              <a:t>entrambi identificano una "</a:t>
            </a:r>
            <a:r>
              <a:rPr lang="it-IT" i="1" dirty="0"/>
              <a:t>Person</a:t>
            </a:r>
            <a:r>
              <a:rPr lang="it-IT" dirty="0"/>
              <a:t>", che è un termine che una comunità può aver già definito: </a:t>
            </a:r>
          </a:p>
          <a:p>
            <a:pPr lvl="2"/>
            <a:r>
              <a:rPr lang="it-IT" dirty="0"/>
              <a:t>una "</a:t>
            </a:r>
            <a:r>
              <a:rPr lang="it-IT" i="1" dirty="0"/>
              <a:t>Person</a:t>
            </a:r>
            <a:r>
              <a:rPr lang="it-IT" dirty="0"/>
              <a:t>" è definita univocamente dal suo nome e email, o codice fiscale </a:t>
            </a:r>
          </a:p>
          <a:p>
            <a:pPr lvl="2"/>
            <a:r>
              <a:rPr lang="it-IT" dirty="0"/>
              <a:t>può essere usato come "</a:t>
            </a:r>
            <a:r>
              <a:rPr lang="it-IT" i="1" dirty="0"/>
              <a:t>categoria</a:t>
            </a:r>
            <a:r>
              <a:rPr lang="it-IT" dirty="0"/>
              <a:t>" per certi tipi di risorse </a:t>
            </a:r>
          </a:p>
          <a:p>
            <a:r>
              <a:rPr lang="it-IT" dirty="0"/>
              <a:t>e si può utilizzare la conoscenza extra </a:t>
            </a:r>
            <a:r>
              <a:rPr lang="it-IT" i="1" dirty="0"/>
              <a:t>unendo altri grafi</a:t>
            </a:r>
            <a:r>
              <a:rPr lang="it-IT" dirty="0"/>
              <a:t>…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81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Ringraziamenti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Questa presentazione è basata in gran parte sul materiale di presentazioni tenute da </a:t>
            </a:r>
            <a:r>
              <a:rPr lang="it-IT" sz="2400" dirty="0">
                <a:hlinkClick r:id="rId3"/>
              </a:rPr>
              <a:t>Ivan Herman</a:t>
            </a:r>
            <a:r>
              <a:rPr lang="it-IT" sz="2400" dirty="0"/>
              <a:t>, già W3C Semantic Web Activity Lead </a:t>
            </a:r>
          </a:p>
          <a:p>
            <a:r>
              <a:rPr lang="it-IT" sz="2400" dirty="0"/>
              <a:t>Il materiale di questa presentazione può essere riutilizzato nel rispetto delle leggi sul copyright e delle regole del W3C </a:t>
            </a:r>
          </a:p>
          <a:p>
            <a:r>
              <a:rPr lang="it-IT" sz="2400" dirty="0"/>
              <a:t>Un particolare ringraziamento agli organizzatori di </a:t>
            </a:r>
            <a:r>
              <a:rPr lang="it-IT" sz="2400" dirty="0">
                <a:hlinkClick r:id="rId4"/>
              </a:rPr>
              <a:t>Summer School LDA</a:t>
            </a:r>
            <a:r>
              <a:rPr lang="it-IT" sz="2400" dirty="0"/>
              <a:t> per avermi invitato a tenere questo seminario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00" y="274638"/>
            <a:ext cx="1475232" cy="127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03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Usiamo</a:t>
            </a:r>
            <a:r>
              <a:rPr lang="en-US" dirty="0" smtClean="0"/>
              <a:t> la </a:t>
            </a:r>
            <a:r>
              <a:rPr lang="en-US" dirty="0" err="1" smtClean="0"/>
              <a:t>conoscenza</a:t>
            </a:r>
            <a:r>
              <a:rPr lang="en-US" dirty="0" smtClean="0"/>
              <a:t> “extra”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158" y="5741902"/>
            <a:ext cx="6479456" cy="403084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20</a:t>
            </a:fld>
            <a:endParaRPr lang="it-IT" dirty="0"/>
          </a:p>
        </p:txBody>
      </p:sp>
      <p:grpSp>
        <p:nvGrpSpPr>
          <p:cNvPr id="50" name="Group 49"/>
          <p:cNvGrpSpPr/>
          <p:nvPr/>
        </p:nvGrpSpPr>
        <p:grpSpPr>
          <a:xfrm>
            <a:off x="416356" y="1367180"/>
            <a:ext cx="8361045" cy="4247612"/>
            <a:chOff x="239747" y="1428911"/>
            <a:chExt cx="8361045" cy="4247612"/>
          </a:xfrm>
        </p:grpSpPr>
        <p:grpSp>
          <p:nvGrpSpPr>
            <p:cNvPr id="5" name="Group 4"/>
            <p:cNvGrpSpPr/>
            <p:nvPr/>
          </p:nvGrpSpPr>
          <p:grpSpPr>
            <a:xfrm>
              <a:off x="239747" y="1465479"/>
              <a:ext cx="8361045" cy="4211044"/>
              <a:chOff x="239747" y="1465479"/>
              <a:chExt cx="9605178" cy="3703951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8393113" y="4008438"/>
                <a:ext cx="451184" cy="266894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132" tIns="45567" rIns="91132" bIns="4556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8240715" y="4541837"/>
                <a:ext cx="1604210" cy="229550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132" tIns="45567" rIns="91132" bIns="45567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b="1" noProof="1">
                    <a:solidFill>
                      <a:srgbClr val="0D0D0D"/>
                    </a:solidFill>
                  </a:rPr>
                  <a:t>Besse, Christianne</a:t>
                </a: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8240715" y="2103437"/>
                <a:ext cx="1604210" cy="229550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132" tIns="45567" rIns="91132" bIns="45567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000" b="1" dirty="0">
                    <a:solidFill>
                      <a:srgbClr val="0D0D0D"/>
                    </a:solidFill>
                  </a:rPr>
                  <a:t>Le palais des miroirs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402547" y="2179637"/>
                <a:ext cx="761999" cy="229550"/>
              </a:xfrm>
              <a:prstGeom prst="rect">
                <a:avLst/>
              </a:prstGeom>
              <a:noFill/>
            </p:spPr>
            <p:txBody>
              <a:bodyPr wrap="square" lIns="91132" tIns="45567" rIns="91132" bIns="45567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f:original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73113" y="4008437"/>
                <a:ext cx="609600" cy="229550"/>
              </a:xfrm>
              <a:prstGeom prst="rect">
                <a:avLst/>
              </a:prstGeom>
              <a:noFill/>
            </p:spPr>
            <p:txBody>
              <a:bodyPr wrap="square" lIns="91132" tIns="45567" rIns="91132" bIns="45567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f:nom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316914" y="3551237"/>
                <a:ext cx="1014046" cy="216299"/>
              </a:xfrm>
              <a:prstGeom prst="rect">
                <a:avLst/>
              </a:prstGeom>
              <a:noFill/>
            </p:spPr>
            <p:txBody>
              <a:bodyPr wrap="square" lIns="91132" tIns="45567" rIns="91132" bIns="45567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f:traducteur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811713" y="3169286"/>
                <a:ext cx="762000" cy="229550"/>
              </a:xfrm>
              <a:prstGeom prst="rect">
                <a:avLst/>
              </a:prstGeom>
              <a:noFill/>
            </p:spPr>
            <p:txBody>
              <a:bodyPr wrap="square" lIns="91132" tIns="45567" rIns="91132" bIns="45567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f:auteur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9874736">
                <a:off x="7867276" y="2498732"/>
                <a:ext cx="675917" cy="229550"/>
              </a:xfrm>
              <a:prstGeom prst="rect">
                <a:avLst/>
              </a:prstGeom>
              <a:noFill/>
            </p:spPr>
            <p:txBody>
              <a:bodyPr wrap="square" lIns="91132" tIns="45567" rIns="91132" bIns="45567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f:titre</a:t>
                </a: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6488112" y="3017837"/>
                <a:ext cx="2656972" cy="322791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132" tIns="45567" rIns="91132" bIns="45567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b="1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http://…isbn/2020386682</a:t>
                </a:r>
              </a:p>
            </p:txBody>
          </p:sp>
          <p:cxnSp>
            <p:nvCxnSpPr>
              <p:cNvPr id="15" name="Straight Arrow Connector 14"/>
              <p:cNvCxnSpPr>
                <a:stCxn id="14" idx="4"/>
                <a:endCxn id="6" idx="1"/>
              </p:cNvCxnSpPr>
              <p:nvPr/>
            </p:nvCxnSpPr>
            <p:spPr bwMode="auto">
              <a:xfrm rot="16200000" flipH="1">
                <a:off x="7784449" y="3372781"/>
                <a:ext cx="706895" cy="642588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6" name="Straight Arrow Connector 15"/>
              <p:cNvCxnSpPr>
                <a:stCxn id="6" idx="5"/>
                <a:endCxn id="7" idx="0"/>
              </p:cNvCxnSpPr>
              <p:nvPr/>
            </p:nvCxnSpPr>
            <p:spPr bwMode="auto">
              <a:xfrm rot="16200000" flipH="1">
                <a:off x="8757723" y="4256778"/>
                <a:ext cx="305593" cy="264595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7" name="Straight Arrow Connector 16"/>
              <p:cNvCxnSpPr>
                <a:stCxn id="14" idx="0"/>
                <a:endCxn id="8" idx="2"/>
              </p:cNvCxnSpPr>
              <p:nvPr/>
            </p:nvCxnSpPr>
            <p:spPr bwMode="auto">
              <a:xfrm rot="5400000" flipH="1" flipV="1">
                <a:off x="8087317" y="2062339"/>
                <a:ext cx="684849" cy="1226219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8" name="Straight Arrow Connector 17"/>
              <p:cNvCxnSpPr>
                <a:stCxn id="14" idx="0"/>
                <a:endCxn id="43" idx="5"/>
              </p:cNvCxnSpPr>
              <p:nvPr/>
            </p:nvCxnSpPr>
            <p:spPr bwMode="auto">
              <a:xfrm rot="16200000" flipV="1">
                <a:off x="6900052" y="2101287"/>
                <a:ext cx="1172281" cy="660819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19" name="TextBox 18"/>
              <p:cNvSpPr txBox="1"/>
              <p:nvPr/>
            </p:nvSpPr>
            <p:spPr>
              <a:xfrm>
                <a:off x="9155113" y="4160837"/>
                <a:ext cx="609600" cy="229550"/>
              </a:xfrm>
              <a:prstGeom prst="rect">
                <a:avLst/>
              </a:prstGeom>
              <a:noFill/>
            </p:spPr>
            <p:txBody>
              <a:bodyPr wrap="square" lIns="91132" tIns="45567" rIns="91132" bIns="45567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f:nom</a:t>
                </a: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3162912" y="2890738"/>
                <a:ext cx="469800" cy="3132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132" tIns="45567" rIns="91132" bIns="4556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3973515" y="3322637"/>
                <a:ext cx="469800" cy="3132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8FF"/>
                  </a:gs>
                  <a:gs pos="100000">
                    <a:srgbClr val="C0CF14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132" tIns="45567" rIns="91132" bIns="4556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39747" y="4694237"/>
                <a:ext cx="1670399" cy="229550"/>
              </a:xfrm>
              <a:prstGeom prst="rect">
                <a:avLst/>
              </a:prstGeom>
              <a:gradFill flip="none" rotWithShape="1">
                <a:gsLst>
                  <a:gs pos="0">
                    <a:srgbClr val="00B8FF"/>
                  </a:gs>
                  <a:gs pos="100000">
                    <a:srgbClr val="CFD20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132" tIns="45567" rIns="91132" bIns="45567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b="1" noProof="1">
                    <a:solidFill>
                      <a:srgbClr val="0D0D0D"/>
                    </a:solidFill>
                  </a:rPr>
                  <a:t>Ghosh, Amitav</a:t>
                </a: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2068515" y="4846639"/>
                <a:ext cx="3079800" cy="322791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132" tIns="45567" rIns="91132" bIns="45567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b="1" noProof="1">
                    <a:solidFill>
                      <a:srgbClr val="0D0D0D"/>
                    </a:solidFill>
                  </a:rPr>
                  <a:t>http://www.amitavghosh.com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239747" y="1465479"/>
                <a:ext cx="1670399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132" tIns="45567" rIns="91132" bIns="45567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D0D0D"/>
                    </a:solidFill>
                  </a:rPr>
                  <a:t>The Glass Palace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239747" y="1846479"/>
                <a:ext cx="1670399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132" tIns="45567" rIns="91132" bIns="45567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D0D0D"/>
                    </a:solidFill>
                  </a:rPr>
                  <a:t>2000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239747" y="2715651"/>
                <a:ext cx="1670399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132" tIns="45567" rIns="91132" bIns="45567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D0D0D"/>
                    </a:solidFill>
                  </a:rPr>
                  <a:t>London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239747" y="3115851"/>
                <a:ext cx="1670399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132" tIns="45567" rIns="91132" bIns="45567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D0D0D"/>
                    </a:solidFill>
                  </a:rPr>
                  <a:t>Harper Collins</a:t>
                </a:r>
              </a:p>
            </p:txBody>
          </p:sp>
          <p:cxnSp>
            <p:nvCxnSpPr>
              <p:cNvPr id="28" name="Curved Connector 20"/>
              <p:cNvCxnSpPr>
                <a:stCxn id="43" idx="3"/>
                <a:endCxn id="20" idx="6"/>
              </p:cNvCxnSpPr>
              <p:nvPr/>
            </p:nvCxnSpPr>
            <p:spPr bwMode="auto">
              <a:xfrm rot="5400000">
                <a:off x="3853979" y="1624331"/>
                <a:ext cx="1201782" cy="1644305"/>
              </a:xfrm>
              <a:prstGeom prst="curvedConnector2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29" name="Curved Connector 34"/>
              <p:cNvCxnSpPr>
                <a:stCxn id="43" idx="3"/>
                <a:endCxn id="21" idx="6"/>
              </p:cNvCxnSpPr>
              <p:nvPr/>
            </p:nvCxnSpPr>
            <p:spPr bwMode="auto">
              <a:xfrm rot="5400000">
                <a:off x="4043326" y="2245579"/>
                <a:ext cx="1633681" cy="833705"/>
              </a:xfrm>
              <a:prstGeom prst="curvedConnector2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30" name="Curved Connector 35"/>
              <p:cNvCxnSpPr>
                <a:stCxn id="21" idx="2"/>
                <a:endCxn id="22" idx="0"/>
              </p:cNvCxnSpPr>
              <p:nvPr/>
            </p:nvCxnSpPr>
            <p:spPr bwMode="auto">
              <a:xfrm rot="10800000" flipV="1">
                <a:off x="1074912" y="3479237"/>
                <a:ext cx="2898600" cy="1215000"/>
              </a:xfrm>
              <a:prstGeom prst="curvedConnector2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31" name="Straight Arrow Connector 30"/>
              <p:cNvCxnSpPr>
                <a:stCxn id="20" idx="2"/>
                <a:endCxn id="26" idx="3"/>
              </p:cNvCxnSpPr>
              <p:nvPr/>
            </p:nvCxnSpPr>
            <p:spPr bwMode="auto">
              <a:xfrm rot="10800000">
                <a:off x="1910112" y="2844114"/>
                <a:ext cx="1252800" cy="203225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2" name="Straight Arrow Connector 31"/>
              <p:cNvCxnSpPr>
                <a:stCxn id="20" idx="2"/>
                <a:endCxn id="27" idx="3"/>
              </p:cNvCxnSpPr>
              <p:nvPr/>
            </p:nvCxnSpPr>
            <p:spPr bwMode="auto">
              <a:xfrm rot="10800000" flipV="1">
                <a:off x="1910112" y="3047337"/>
                <a:ext cx="1252800" cy="196975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3" name="Straight Arrow Connector 32"/>
              <p:cNvCxnSpPr>
                <a:stCxn id="43" idx="2"/>
                <a:endCxn id="24" idx="3"/>
              </p:cNvCxnSpPr>
              <p:nvPr/>
            </p:nvCxnSpPr>
            <p:spPr bwMode="auto">
              <a:xfrm rot="10800000">
                <a:off x="1910146" y="1593940"/>
                <a:ext cx="2977801" cy="137492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4" name="Straight Arrow Connector 33"/>
              <p:cNvCxnSpPr>
                <a:stCxn id="43" idx="2"/>
                <a:endCxn id="25" idx="3"/>
              </p:cNvCxnSpPr>
              <p:nvPr/>
            </p:nvCxnSpPr>
            <p:spPr bwMode="auto">
              <a:xfrm rot="10800000" flipV="1">
                <a:off x="1910146" y="1731433"/>
                <a:ext cx="2977801" cy="243508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35" name="TextBox 34"/>
              <p:cNvSpPr txBox="1"/>
              <p:nvPr/>
            </p:nvSpPr>
            <p:spPr>
              <a:xfrm rot="21319586">
                <a:off x="2559090" y="1857833"/>
                <a:ext cx="701446" cy="216299"/>
              </a:xfrm>
              <a:prstGeom prst="rect">
                <a:avLst/>
              </a:prstGeom>
              <a:noFill/>
            </p:spPr>
            <p:txBody>
              <a:bodyPr wrap="square" lIns="91132" tIns="45567" rIns="91132" bIns="45567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a:year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 rot="610119">
                <a:off x="2283753" y="2671577"/>
                <a:ext cx="632101" cy="229550"/>
              </a:xfrm>
              <a:prstGeom prst="rect">
                <a:avLst/>
              </a:prstGeom>
              <a:noFill/>
            </p:spPr>
            <p:txBody>
              <a:bodyPr wrap="square" lIns="91132" tIns="45567" rIns="91132" bIns="45567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a:city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21074880">
                <a:off x="2183967" y="3126451"/>
                <a:ext cx="829823" cy="229550"/>
              </a:xfrm>
              <a:prstGeom prst="rect">
                <a:avLst/>
              </a:prstGeom>
              <a:noFill/>
            </p:spPr>
            <p:txBody>
              <a:bodyPr wrap="square" lIns="91132" tIns="45567" rIns="91132" bIns="45567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a:p_name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996030" y="3794741"/>
                <a:ext cx="713650" cy="221483"/>
              </a:xfrm>
              <a:prstGeom prst="rect">
                <a:avLst/>
              </a:prstGeom>
              <a:noFill/>
            </p:spPr>
            <p:txBody>
              <a:bodyPr wrap="square" lIns="91132" tIns="45567" rIns="91132" bIns="45567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a:name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135347" y="3932237"/>
                <a:ext cx="1005711" cy="229550"/>
              </a:xfrm>
              <a:prstGeom prst="rect">
                <a:avLst/>
              </a:prstGeom>
              <a:noFill/>
            </p:spPr>
            <p:txBody>
              <a:bodyPr wrap="square" lIns="91132" tIns="45567" rIns="91132" bIns="45567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a:homepage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141060" y="3017873"/>
                <a:ext cx="844001" cy="216299"/>
              </a:xfrm>
              <a:prstGeom prst="rect">
                <a:avLst/>
              </a:prstGeom>
              <a:noFill/>
            </p:spPr>
            <p:txBody>
              <a:bodyPr wrap="square" lIns="91132" tIns="45567" rIns="91132" bIns="45567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a:author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20242754">
                <a:off x="3903794" y="2534347"/>
                <a:ext cx="900086" cy="229550"/>
              </a:xfrm>
              <a:prstGeom prst="rect">
                <a:avLst/>
              </a:prstGeom>
              <a:noFill/>
            </p:spPr>
            <p:txBody>
              <a:bodyPr wrap="square" lIns="91132" tIns="45567" rIns="91132" bIns="45567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a:publisher</a:t>
                </a:r>
              </a:p>
            </p:txBody>
          </p:sp>
          <p:cxnSp>
            <p:nvCxnSpPr>
              <p:cNvPr id="42" name="Straight Arrow Connector 41"/>
              <p:cNvCxnSpPr>
                <a:stCxn id="21" idx="4"/>
                <a:endCxn id="23" idx="0"/>
              </p:cNvCxnSpPr>
              <p:nvPr/>
            </p:nvCxnSpPr>
            <p:spPr bwMode="auto">
              <a:xfrm rot="5400000">
                <a:off x="3303012" y="3941237"/>
                <a:ext cx="1210800" cy="600000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43" name="Oval 42"/>
              <p:cNvSpPr/>
              <p:nvPr/>
            </p:nvSpPr>
            <p:spPr bwMode="auto">
              <a:xfrm>
                <a:off x="4887912" y="1570039"/>
                <a:ext cx="2656972" cy="322791"/>
              </a:xfrm>
              <a:prstGeom prst="ellipse">
                <a:avLst/>
              </a:prstGeom>
              <a:gradFill flip="none" rotWithShape="1">
                <a:gsLst>
                  <a:gs pos="0">
                    <a:srgbClr val="00B9FF"/>
                  </a:gs>
                  <a:gs pos="100000">
                    <a:srgbClr val="CFD20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132" tIns="45567" rIns="91132" bIns="45567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b="1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http://…isbn/000651409X</a:t>
                </a: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5116512" y="3847363"/>
                <a:ext cx="2135732" cy="304158"/>
              </a:xfrm>
              <a:prstGeom prst="ellipse">
                <a:avLst/>
              </a:prstGeom>
              <a:solidFill>
                <a:srgbClr val="33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132" tIns="45567" rIns="91132" bIns="45567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b="1" noProof="1">
                    <a:solidFill>
                      <a:srgbClr val="CFD20F"/>
                    </a:solidFill>
                  </a:rPr>
                  <a:t>http://…foaf/Person</a:t>
                </a:r>
              </a:p>
            </p:txBody>
          </p:sp>
          <p:cxnSp>
            <p:nvCxnSpPr>
              <p:cNvPr id="45" name="Straight Arrow Connector 44"/>
              <p:cNvCxnSpPr>
                <a:stCxn id="21" idx="5"/>
                <a:endCxn id="44" idx="2"/>
              </p:cNvCxnSpPr>
              <p:nvPr/>
            </p:nvCxnSpPr>
            <p:spPr bwMode="auto">
              <a:xfrm>
                <a:off x="4374514" y="3589970"/>
                <a:ext cx="741998" cy="409473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46" name="Straight Arrow Connector 45"/>
              <p:cNvCxnSpPr>
                <a:stCxn id="6" idx="2"/>
                <a:endCxn id="44" idx="6"/>
              </p:cNvCxnSpPr>
              <p:nvPr/>
            </p:nvCxnSpPr>
            <p:spPr bwMode="auto">
              <a:xfrm flipH="1" flipV="1">
                <a:off x="7252244" y="3999442"/>
                <a:ext cx="1140869" cy="142443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47" name="TextBox 46"/>
              <p:cNvSpPr txBox="1"/>
              <p:nvPr/>
            </p:nvSpPr>
            <p:spPr>
              <a:xfrm>
                <a:off x="7326312" y="3703637"/>
                <a:ext cx="636478" cy="229550"/>
              </a:xfrm>
              <a:prstGeom prst="rect">
                <a:avLst/>
              </a:prstGeom>
              <a:noFill/>
            </p:spPr>
            <p:txBody>
              <a:bodyPr wrap="square" lIns="91132" tIns="45567" rIns="91132" bIns="45567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r:type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659312" y="3551237"/>
                <a:ext cx="636478" cy="229550"/>
              </a:xfrm>
              <a:prstGeom prst="rect">
                <a:avLst/>
              </a:prstGeom>
              <a:noFill/>
            </p:spPr>
            <p:txBody>
              <a:bodyPr wrap="square" lIns="91132" tIns="45567" rIns="91132" bIns="45567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r:type</a:t>
                </a: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 rot="238339">
              <a:off x="2547205" y="1428911"/>
              <a:ext cx="587248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a:title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03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</a:t>
            </a:r>
            <a:r>
              <a:rPr lang="en-US" dirty="0" err="1" smtClean="0"/>
              <a:t>più</a:t>
            </a:r>
            <a:r>
              <a:rPr lang="en-US" dirty="0" smtClean="0"/>
              <a:t> “</a:t>
            </a:r>
            <a:r>
              <a:rPr lang="en-US" dirty="0" err="1" smtClean="0"/>
              <a:t>ricche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3041"/>
            <a:ext cx="8327098" cy="2865645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L’utente</a:t>
            </a:r>
            <a:r>
              <a:rPr lang="en-US" dirty="0" smtClean="0"/>
              <a:t> del dataset “F”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ora</a:t>
            </a:r>
            <a:r>
              <a:rPr lang="en-US" dirty="0" smtClean="0"/>
              <a:t> </a:t>
            </a:r>
            <a:r>
              <a:rPr lang="en-US" dirty="0" err="1" smtClean="0"/>
              <a:t>chiedere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“</a:t>
            </a:r>
            <a:r>
              <a:rPr lang="fr-FR" dirty="0"/>
              <a:t>donnes</a:t>
            </a:r>
            <a:r>
              <a:rPr lang="en-US" dirty="0"/>
              <a:t>-</a:t>
            </a:r>
            <a:r>
              <a:rPr lang="en-US" dirty="0" err="1"/>
              <a:t>moi</a:t>
            </a:r>
            <a:r>
              <a:rPr lang="en-US" dirty="0"/>
              <a:t> la page </a:t>
            </a:r>
            <a:r>
              <a:rPr lang="en-US" dirty="0" err="1"/>
              <a:t>d’accueil</a:t>
            </a:r>
            <a:r>
              <a:rPr lang="en-US" dirty="0"/>
              <a:t> de </a:t>
            </a:r>
            <a:r>
              <a:rPr lang="en-US" dirty="0" err="1"/>
              <a:t>l’auteur</a:t>
            </a:r>
            <a:r>
              <a:rPr lang="en-US" dirty="0"/>
              <a:t> de </a:t>
            </a:r>
            <a:r>
              <a:rPr lang="en-US" dirty="0" err="1"/>
              <a:t>l’original</a:t>
            </a:r>
            <a:r>
              <a:rPr lang="en-US" dirty="0"/>
              <a:t>”</a:t>
            </a:r>
          </a:p>
          <a:p>
            <a:pPr lvl="2"/>
            <a:r>
              <a:rPr lang="en-US" dirty="0" err="1" smtClean="0"/>
              <a:t>cioè</a:t>
            </a:r>
            <a:r>
              <a:rPr lang="en-US" dirty="0" smtClean="0"/>
              <a:t>… “</a:t>
            </a:r>
            <a:r>
              <a:rPr lang="en-US" dirty="0" err="1" smtClean="0"/>
              <a:t>dammi</a:t>
            </a:r>
            <a:r>
              <a:rPr lang="en-US" dirty="0" smtClean="0"/>
              <a:t> la homepage </a:t>
            </a:r>
            <a:r>
              <a:rPr lang="en-US" dirty="0" err="1" smtClean="0"/>
              <a:t>dell’autore</a:t>
            </a:r>
            <a:r>
              <a:rPr lang="en-US" dirty="0" smtClean="0"/>
              <a:t> </a:t>
            </a:r>
            <a:r>
              <a:rPr lang="en-US" dirty="0" err="1" smtClean="0"/>
              <a:t>dell’orginale</a:t>
            </a:r>
            <a:endParaRPr lang="en-US" dirty="0" smtClean="0"/>
          </a:p>
          <a:p>
            <a:r>
              <a:rPr lang="en-US" dirty="0" err="1" smtClean="0"/>
              <a:t>L’informazione</a:t>
            </a:r>
            <a:r>
              <a:rPr lang="en-US" dirty="0" smtClean="0"/>
              <a:t> non è né </a:t>
            </a:r>
            <a:r>
              <a:rPr lang="en-US" dirty="0" err="1" smtClean="0"/>
              <a:t>nel</a:t>
            </a:r>
            <a:r>
              <a:rPr lang="en-US" dirty="0" smtClean="0"/>
              <a:t> dataset “A” né </a:t>
            </a:r>
            <a:r>
              <a:rPr lang="en-US" dirty="0" err="1" smtClean="0"/>
              <a:t>nel</a:t>
            </a:r>
            <a:r>
              <a:rPr lang="en-US" dirty="0" smtClean="0"/>
              <a:t> dataset “…</a:t>
            </a:r>
            <a:endParaRPr lang="en-US" dirty="0"/>
          </a:p>
          <a:p>
            <a:r>
              <a:rPr lang="en-US" dirty="0" smtClean="0"/>
              <a:t>…ma è </a:t>
            </a:r>
            <a:r>
              <a:rPr lang="en-US" dirty="0" err="1" smtClean="0"/>
              <a:t>stata</a:t>
            </a:r>
            <a:r>
              <a:rPr lang="en-US" dirty="0" smtClean="0"/>
              <a:t> </a:t>
            </a:r>
            <a:r>
              <a:rPr lang="en-US" dirty="0" err="1" smtClean="0"/>
              <a:t>resa</a:t>
            </a:r>
            <a:r>
              <a:rPr lang="en-US" dirty="0" smtClean="0"/>
              <a:t> </a:t>
            </a:r>
            <a:r>
              <a:rPr lang="en-US" dirty="0" err="1" smtClean="0"/>
              <a:t>accessibilegazie</a:t>
            </a:r>
            <a:r>
              <a:rPr lang="en-US" dirty="0" smtClean="0"/>
              <a:t> al </a:t>
            </a:r>
            <a:r>
              <a:rPr lang="en-US" dirty="0" err="1" smtClean="0"/>
              <a:t>processo</a:t>
            </a:r>
            <a:r>
              <a:rPr lang="en-US" dirty="0" smtClean="0"/>
              <a:t> di: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erge </a:t>
            </a:r>
            <a:r>
              <a:rPr lang="en-US" dirty="0" err="1" smtClean="0"/>
              <a:t>dei</a:t>
            </a:r>
            <a:r>
              <a:rPr lang="en-US" dirty="0" smtClean="0"/>
              <a:t> dataset “A” e “F” </a:t>
            </a:r>
          </a:p>
          <a:p>
            <a:pPr lvl="1"/>
            <a:r>
              <a:rPr lang="en-US" dirty="0" err="1"/>
              <a:t>a</a:t>
            </a:r>
            <a:r>
              <a:rPr lang="en-US" dirty="0" err="1" smtClean="0"/>
              <a:t>ggiunta</a:t>
            </a:r>
            <a:r>
              <a:rPr lang="en-US" dirty="0" smtClean="0"/>
              <a:t> di </a:t>
            </a:r>
            <a:r>
              <a:rPr lang="en-US" dirty="0" err="1" smtClean="0"/>
              <a:t>tre</a:t>
            </a:r>
            <a:r>
              <a:rPr lang="en-US" dirty="0" smtClean="0"/>
              <a:t> </a:t>
            </a:r>
            <a:r>
              <a:rPr lang="en-US" dirty="0" err="1" smtClean="0"/>
              <a:t>semplici</a:t>
            </a:r>
            <a:r>
              <a:rPr lang="en-US" dirty="0" smtClean="0"/>
              <a:t> statement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fungono</a:t>
            </a:r>
            <a:r>
              <a:rPr lang="en-US" dirty="0" smtClean="0"/>
              <a:t> da “</a:t>
            </a:r>
            <a:r>
              <a:rPr lang="en-US" dirty="0" err="1" smtClean="0"/>
              <a:t>collante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21</a:t>
            </a:fld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47" y="4438686"/>
            <a:ext cx="40608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02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Combiniamo</a:t>
            </a:r>
            <a:r>
              <a:rPr lang="en-US" dirty="0" smtClean="0"/>
              <a:t> </a:t>
            </a:r>
            <a:r>
              <a:rPr lang="en-US" dirty="0" err="1" smtClean="0"/>
              <a:t>altri</a:t>
            </a:r>
            <a:r>
              <a:rPr lang="en-US" dirty="0" smtClean="0"/>
              <a:t>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 </a:t>
            </a:r>
            <a:r>
              <a:rPr lang="en-US" dirty="0" err="1" smtClean="0"/>
              <a:t>esempio</a:t>
            </a:r>
            <a:r>
              <a:rPr lang="en-US" dirty="0" smtClean="0"/>
              <a:t>, </a:t>
            </a:r>
            <a:r>
              <a:rPr lang="en-US" dirty="0" err="1" smtClean="0"/>
              <a:t>usando</a:t>
            </a:r>
            <a:r>
              <a:rPr lang="en-US" dirty="0" smtClean="0"/>
              <a:t> “</a:t>
            </a:r>
            <a:r>
              <a:rPr lang="en-US" dirty="0"/>
              <a:t>Person”, </a:t>
            </a:r>
            <a:r>
              <a:rPr lang="en-US" dirty="0" err="1" smtClean="0"/>
              <a:t>il</a:t>
            </a:r>
            <a:r>
              <a:rPr lang="en-US" dirty="0" smtClean="0"/>
              <a:t> dataset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combinato</a:t>
            </a:r>
            <a:r>
              <a:rPr lang="en-US" dirty="0" smtClean="0"/>
              <a:t> con </a:t>
            </a:r>
            <a:r>
              <a:rPr lang="en-US" dirty="0" err="1" smtClean="0"/>
              <a:t>altre</a:t>
            </a:r>
            <a:r>
              <a:rPr lang="en-US" dirty="0" smtClean="0"/>
              <a:t> </a:t>
            </a:r>
            <a:r>
              <a:rPr lang="en-US" dirty="0" err="1" smtClean="0"/>
              <a:t>sorgenti</a:t>
            </a:r>
            <a:r>
              <a:rPr lang="en-US" dirty="0" smtClean="0"/>
              <a:t> di </a:t>
            </a:r>
            <a:r>
              <a:rPr lang="en-US" dirty="0" err="1" smtClean="0"/>
              <a:t>dati</a:t>
            </a:r>
            <a:endParaRPr lang="en-US" dirty="0" smtClean="0"/>
          </a:p>
          <a:p>
            <a:r>
              <a:rPr lang="en-US" dirty="0" smtClean="0"/>
              <a:t>Per </a:t>
            </a:r>
            <a:r>
              <a:rPr lang="en-US" dirty="0" err="1" smtClean="0"/>
              <a:t>esempio</a:t>
            </a:r>
            <a:r>
              <a:rPr lang="en-US" dirty="0" smtClean="0"/>
              <a:t>, è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estrarre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contenuti</a:t>
            </a:r>
            <a:r>
              <a:rPr lang="en-US" dirty="0" smtClean="0"/>
              <a:t> </a:t>
            </a:r>
            <a:r>
              <a:rPr lang="en-US" dirty="0" smtClean="0"/>
              <a:t>in Wikipedia </a:t>
            </a:r>
            <a:r>
              <a:rPr lang="en-US" dirty="0" err="1" smtClean="0"/>
              <a:t>utilizzando</a:t>
            </a:r>
            <a:r>
              <a:rPr lang="en-US" dirty="0" smtClean="0"/>
              <a:t> </a:t>
            </a:r>
            <a:r>
              <a:rPr lang="en-US" dirty="0" err="1" smtClean="0"/>
              <a:t>alcuni</a:t>
            </a:r>
            <a:r>
              <a:rPr lang="en-US" dirty="0" smtClean="0"/>
              <a:t> tool, </a:t>
            </a:r>
            <a:r>
              <a:rPr lang="en-US" dirty="0" err="1" smtClean="0"/>
              <a:t>specifici</a:t>
            </a:r>
            <a:endParaRPr lang="en-US" dirty="0" smtClean="0"/>
          </a:p>
          <a:p>
            <a:pPr lvl="1"/>
            <a:r>
              <a:rPr lang="en-US" dirty="0" err="1" smtClean="0"/>
              <a:t>i</a:t>
            </a:r>
            <a:r>
              <a:rPr lang="en-US" dirty="0" err="1" smtClean="0"/>
              <a:t>l</a:t>
            </a:r>
            <a:r>
              <a:rPr lang="en-US" dirty="0" smtClean="0"/>
              <a:t> </a:t>
            </a:r>
            <a:r>
              <a:rPr lang="en-US" dirty="0" err="1" smtClean="0"/>
              <a:t>progetto</a:t>
            </a:r>
            <a:r>
              <a:rPr lang="en-US" dirty="0" smtClean="0"/>
              <a:t> “</a:t>
            </a:r>
            <a:r>
              <a:rPr lang="en-US" dirty="0" err="1" smtClean="0">
                <a:hlinkClick r:id="rId2"/>
              </a:rPr>
              <a:t>dbpedia</a:t>
            </a:r>
            <a:r>
              <a:rPr lang="en-US" dirty="0"/>
              <a:t>”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già</a:t>
            </a:r>
            <a:r>
              <a:rPr lang="en-US" dirty="0" smtClean="0"/>
              <a:t> </a:t>
            </a:r>
            <a:r>
              <a:rPr lang="en-US" dirty="0" err="1" smtClean="0"/>
              <a:t>estrarre</a:t>
            </a:r>
            <a:r>
              <a:rPr lang="en-US" dirty="0" smtClean="0"/>
              <a:t> </a:t>
            </a:r>
            <a:r>
              <a:rPr lang="en-US" dirty="0" err="1" smtClean="0"/>
              <a:t>l’informazione</a:t>
            </a:r>
            <a:r>
              <a:rPr lang="en-US" dirty="0" smtClean="0"/>
              <a:t> “</a:t>
            </a:r>
            <a:r>
              <a:rPr lang="en-US" dirty="0" err="1"/>
              <a:t>infobox</a:t>
            </a:r>
            <a:r>
              <a:rPr lang="en-US" dirty="0"/>
              <a:t>” </a:t>
            </a:r>
            <a:r>
              <a:rPr lang="en-US" dirty="0" smtClean="0"/>
              <a:t>da Wikipedia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420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Combiniamo</a:t>
            </a:r>
            <a:r>
              <a:rPr lang="en-US" dirty="0" smtClean="0"/>
              <a:t> con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di Wikipedia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065" y="6064150"/>
            <a:ext cx="3714335" cy="350273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23</a:t>
            </a:fld>
            <a:endParaRPr lang="it-IT" dirty="0"/>
          </a:p>
        </p:txBody>
      </p:sp>
      <p:grpSp>
        <p:nvGrpSpPr>
          <p:cNvPr id="55" name="Group 54"/>
          <p:cNvGrpSpPr/>
          <p:nvPr/>
        </p:nvGrpSpPr>
        <p:grpSpPr>
          <a:xfrm>
            <a:off x="369893" y="1442953"/>
            <a:ext cx="8316986" cy="4379469"/>
            <a:chOff x="239747" y="1465479"/>
            <a:chExt cx="9605178" cy="4462750"/>
          </a:xfrm>
        </p:grpSpPr>
        <p:sp>
          <p:nvSpPr>
            <p:cNvPr id="5" name="Oval 4"/>
            <p:cNvSpPr/>
            <p:nvPr/>
          </p:nvSpPr>
          <p:spPr bwMode="auto">
            <a:xfrm>
              <a:off x="8393113" y="4008438"/>
              <a:ext cx="451184" cy="266894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8240715" y="4541837"/>
              <a:ext cx="1604210" cy="229550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noProof="1">
                  <a:solidFill>
                    <a:srgbClr val="0D0D0D"/>
                  </a:solidFill>
                </a:rPr>
                <a:t>Besse, Christianne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8240715" y="2103437"/>
              <a:ext cx="1604210" cy="229550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D0D0D"/>
                  </a:solidFill>
                </a:rPr>
                <a:t>Le palais des miroirs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02513" y="2179637"/>
              <a:ext cx="762000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f:original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49312" y="4008437"/>
              <a:ext cx="660632" cy="250588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f:nom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16914" y="3551237"/>
              <a:ext cx="999905" cy="250588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f:traducteur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11713" y="3169286"/>
              <a:ext cx="865022" cy="250588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f:auteur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9874736">
              <a:off x="7867276" y="2498732"/>
              <a:ext cx="675917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f:titre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488112" y="3017837"/>
              <a:ext cx="2656972" cy="322791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http://…isbn/2020386682</a:t>
              </a:r>
            </a:p>
          </p:txBody>
        </p:sp>
        <p:cxnSp>
          <p:nvCxnSpPr>
            <p:cNvPr id="14" name="Straight Arrow Connector 13"/>
            <p:cNvCxnSpPr>
              <a:stCxn id="13" idx="4"/>
              <a:endCxn id="5" idx="1"/>
            </p:cNvCxnSpPr>
            <p:nvPr/>
          </p:nvCxnSpPr>
          <p:spPr bwMode="auto">
            <a:xfrm rot="16200000" flipH="1">
              <a:off x="7784449" y="3372781"/>
              <a:ext cx="706895" cy="642588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5" name="Straight Arrow Connector 14"/>
            <p:cNvCxnSpPr>
              <a:stCxn id="5" idx="5"/>
              <a:endCxn id="6" idx="0"/>
            </p:cNvCxnSpPr>
            <p:nvPr/>
          </p:nvCxnSpPr>
          <p:spPr bwMode="auto">
            <a:xfrm rot="16200000" flipH="1">
              <a:off x="8757723" y="4256778"/>
              <a:ext cx="305593" cy="264595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6" name="Straight Arrow Connector 15"/>
            <p:cNvCxnSpPr>
              <a:stCxn id="13" idx="0"/>
              <a:endCxn id="7" idx="2"/>
            </p:cNvCxnSpPr>
            <p:nvPr/>
          </p:nvCxnSpPr>
          <p:spPr bwMode="auto">
            <a:xfrm rot="5400000" flipH="1" flipV="1">
              <a:off x="8087317" y="2062339"/>
              <a:ext cx="684849" cy="122621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7" name="Straight Arrow Connector 16"/>
            <p:cNvCxnSpPr>
              <a:stCxn id="13" idx="0"/>
              <a:endCxn id="42" idx="5"/>
            </p:cNvCxnSpPr>
            <p:nvPr/>
          </p:nvCxnSpPr>
          <p:spPr bwMode="auto">
            <a:xfrm rot="16200000" flipV="1">
              <a:off x="6900052" y="2101287"/>
              <a:ext cx="1172281" cy="66081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9155113" y="4160837"/>
              <a:ext cx="609600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f:nom</a:t>
              </a: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3162912" y="2890738"/>
              <a:ext cx="469800" cy="313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973515" y="3322637"/>
              <a:ext cx="469800" cy="313200"/>
            </a:xfrm>
            <a:prstGeom prst="ellipse">
              <a:avLst/>
            </a:prstGeom>
            <a:gradFill flip="none" rotWithShape="1">
              <a:gsLst>
                <a:gs pos="0">
                  <a:srgbClr val="00B8FF"/>
                </a:gs>
                <a:gs pos="100000">
                  <a:srgbClr val="C0CF14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39747" y="4694237"/>
              <a:ext cx="1670399" cy="229550"/>
            </a:xfrm>
            <a:prstGeom prst="rect">
              <a:avLst/>
            </a:prstGeom>
            <a:gradFill flip="none" rotWithShape="1">
              <a:gsLst>
                <a:gs pos="0">
                  <a:srgbClr val="00B8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noProof="1">
                  <a:solidFill>
                    <a:srgbClr val="0D0D0D"/>
                  </a:solidFill>
                </a:rPr>
                <a:t>Ghosh, Amitav</a:t>
              </a: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2068515" y="4694237"/>
              <a:ext cx="3079800" cy="322791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noProof="1">
                  <a:solidFill>
                    <a:srgbClr val="0D0D0D"/>
                  </a:solidFill>
                </a:rPr>
                <a:t>http://www.amitavghosh.com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39747" y="1465479"/>
              <a:ext cx="1670399" cy="256993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D0D0D"/>
                  </a:solidFill>
                </a:rPr>
                <a:t>The Glass Palace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39747" y="1846479"/>
              <a:ext cx="1670399" cy="256993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D0D0D"/>
                  </a:solidFill>
                </a:rPr>
                <a:t>2000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39747" y="2715651"/>
              <a:ext cx="1670399" cy="256993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D0D0D"/>
                  </a:solidFill>
                </a:rPr>
                <a:t>London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39747" y="3115851"/>
              <a:ext cx="1670399" cy="256993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D0D0D"/>
                  </a:solidFill>
                </a:rPr>
                <a:t>Harper Collins</a:t>
              </a:r>
            </a:p>
          </p:txBody>
        </p:sp>
        <p:cxnSp>
          <p:nvCxnSpPr>
            <p:cNvPr id="27" name="Curved Connector 20"/>
            <p:cNvCxnSpPr>
              <a:stCxn id="42" idx="3"/>
              <a:endCxn id="19" idx="6"/>
            </p:cNvCxnSpPr>
            <p:nvPr/>
          </p:nvCxnSpPr>
          <p:spPr bwMode="auto">
            <a:xfrm rot="5400000">
              <a:off x="3853979" y="1624331"/>
              <a:ext cx="1201782" cy="1644305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28" name="Curved Connector 34"/>
            <p:cNvCxnSpPr>
              <a:stCxn id="42" idx="3"/>
              <a:endCxn id="20" idx="6"/>
            </p:cNvCxnSpPr>
            <p:nvPr/>
          </p:nvCxnSpPr>
          <p:spPr bwMode="auto">
            <a:xfrm rot="5400000">
              <a:off x="4043326" y="2245579"/>
              <a:ext cx="1633681" cy="833705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29" name="Curved Connector 35"/>
            <p:cNvCxnSpPr>
              <a:stCxn id="20" idx="2"/>
              <a:endCxn id="21" idx="0"/>
            </p:cNvCxnSpPr>
            <p:nvPr/>
          </p:nvCxnSpPr>
          <p:spPr bwMode="auto">
            <a:xfrm rot="10800000" flipV="1">
              <a:off x="1074912" y="3479237"/>
              <a:ext cx="2898600" cy="1215000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30" name="Straight Arrow Connector 29"/>
            <p:cNvCxnSpPr>
              <a:stCxn id="19" idx="2"/>
              <a:endCxn id="25" idx="3"/>
            </p:cNvCxnSpPr>
            <p:nvPr/>
          </p:nvCxnSpPr>
          <p:spPr bwMode="auto">
            <a:xfrm rot="10800000">
              <a:off x="1910112" y="2844114"/>
              <a:ext cx="1252800" cy="203225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31" name="Straight Arrow Connector 30"/>
            <p:cNvCxnSpPr>
              <a:stCxn id="19" idx="2"/>
              <a:endCxn id="26" idx="3"/>
            </p:cNvCxnSpPr>
            <p:nvPr/>
          </p:nvCxnSpPr>
          <p:spPr bwMode="auto">
            <a:xfrm rot="10800000" flipV="1">
              <a:off x="1910112" y="3047337"/>
              <a:ext cx="1252800" cy="196975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32" name="Straight Arrow Connector 31"/>
            <p:cNvCxnSpPr>
              <a:stCxn id="42" idx="2"/>
              <a:endCxn id="23" idx="3"/>
            </p:cNvCxnSpPr>
            <p:nvPr/>
          </p:nvCxnSpPr>
          <p:spPr bwMode="auto">
            <a:xfrm rot="10800000">
              <a:off x="1910146" y="1593940"/>
              <a:ext cx="2977801" cy="13749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33" name="Straight Arrow Connector 32"/>
            <p:cNvCxnSpPr>
              <a:stCxn id="42" idx="2"/>
              <a:endCxn id="24" idx="3"/>
            </p:cNvCxnSpPr>
            <p:nvPr/>
          </p:nvCxnSpPr>
          <p:spPr bwMode="auto">
            <a:xfrm rot="10800000" flipV="1">
              <a:off x="1910146" y="1731433"/>
              <a:ext cx="2977801" cy="243508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 rot="21319586">
              <a:off x="2561030" y="1861036"/>
              <a:ext cx="734660" cy="250588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a:year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610119">
              <a:off x="2284481" y="2663769"/>
              <a:ext cx="543645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a:city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 rot="21074880">
              <a:off x="2183967" y="3126451"/>
              <a:ext cx="829823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a:p_name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09779" y="3779837"/>
              <a:ext cx="800332" cy="250588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a:name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35347" y="3932237"/>
              <a:ext cx="1005711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a:homepage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141059" y="3017837"/>
              <a:ext cx="844002" cy="250588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a:author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20242754">
              <a:off x="3903794" y="2534347"/>
              <a:ext cx="900086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a:publisher</a:t>
              </a:r>
            </a:p>
          </p:txBody>
        </p:sp>
        <p:cxnSp>
          <p:nvCxnSpPr>
            <p:cNvPr id="41" name="Straight Arrow Connector 40"/>
            <p:cNvCxnSpPr>
              <a:stCxn id="20" idx="4"/>
              <a:endCxn id="22" idx="0"/>
            </p:cNvCxnSpPr>
            <p:nvPr/>
          </p:nvCxnSpPr>
          <p:spPr bwMode="auto">
            <a:xfrm rot="5400000">
              <a:off x="3379215" y="3865037"/>
              <a:ext cx="1058400" cy="60000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42" name="Oval 41"/>
            <p:cNvSpPr/>
            <p:nvPr/>
          </p:nvSpPr>
          <p:spPr bwMode="auto">
            <a:xfrm>
              <a:off x="4887912" y="1570039"/>
              <a:ext cx="2656972" cy="322791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http://…isbn/000651409X</a:t>
              </a: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4964112" y="3823254"/>
              <a:ext cx="2145805" cy="352375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noProof="1">
                  <a:solidFill>
                    <a:srgbClr val="CFD20F"/>
                  </a:solidFill>
                </a:rPr>
                <a:t>http://…foaf/Person</a:t>
              </a:r>
            </a:p>
          </p:txBody>
        </p:sp>
        <p:cxnSp>
          <p:nvCxnSpPr>
            <p:cNvPr id="44" name="Straight Arrow Connector 43"/>
            <p:cNvCxnSpPr>
              <a:stCxn id="20" idx="5"/>
              <a:endCxn id="43" idx="2"/>
            </p:cNvCxnSpPr>
            <p:nvPr/>
          </p:nvCxnSpPr>
          <p:spPr bwMode="auto">
            <a:xfrm>
              <a:off x="4374515" y="3589970"/>
              <a:ext cx="589597" cy="40947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5" name="Straight Arrow Connector 44"/>
            <p:cNvCxnSpPr>
              <a:stCxn id="5" idx="2"/>
              <a:endCxn id="43" idx="6"/>
            </p:cNvCxnSpPr>
            <p:nvPr/>
          </p:nvCxnSpPr>
          <p:spPr bwMode="auto">
            <a:xfrm flipH="1" flipV="1">
              <a:off x="7109917" y="3999442"/>
              <a:ext cx="1283196" cy="14244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46" name="TextBox 45"/>
            <p:cNvSpPr txBox="1"/>
            <p:nvPr/>
          </p:nvSpPr>
          <p:spPr>
            <a:xfrm>
              <a:off x="7326312" y="3779837"/>
              <a:ext cx="636478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r:type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659312" y="3551237"/>
              <a:ext cx="636478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r:type</a:t>
              </a: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1916113" y="5575854"/>
              <a:ext cx="3518638" cy="35237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noProof="1">
                  <a:solidFill>
                    <a:srgbClr val="0D0D0D"/>
                  </a:solidFill>
                </a:rPr>
                <a:t>http://dbpedia.org/../Amitav_Ghosh</a:t>
              </a:r>
            </a:p>
          </p:txBody>
        </p:sp>
        <p:cxnSp>
          <p:nvCxnSpPr>
            <p:cNvPr id="49" name="Straight Arrow Connector 48"/>
            <p:cNvCxnSpPr>
              <a:stCxn id="48" idx="2"/>
              <a:endCxn id="21" idx="2"/>
            </p:cNvCxnSpPr>
            <p:nvPr/>
          </p:nvCxnSpPr>
          <p:spPr bwMode="auto">
            <a:xfrm flipH="1" flipV="1">
              <a:off x="1074947" y="4923787"/>
              <a:ext cx="841165" cy="828255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50" name="Straight Arrow Connector 49"/>
            <p:cNvCxnSpPr>
              <a:stCxn id="48" idx="0"/>
              <a:endCxn id="22" idx="4"/>
            </p:cNvCxnSpPr>
            <p:nvPr/>
          </p:nvCxnSpPr>
          <p:spPr bwMode="auto">
            <a:xfrm flipH="1" flipV="1">
              <a:off x="3608416" y="5017028"/>
              <a:ext cx="67016" cy="55882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51" name="Straight Arrow Connector 50"/>
            <p:cNvCxnSpPr>
              <a:stCxn id="48" idx="7"/>
              <a:endCxn id="43" idx="4"/>
            </p:cNvCxnSpPr>
            <p:nvPr/>
          </p:nvCxnSpPr>
          <p:spPr bwMode="auto">
            <a:xfrm flipV="1">
              <a:off x="4919458" y="4175629"/>
              <a:ext cx="1117556" cy="145182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5116512" y="4237037"/>
              <a:ext cx="636478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r:type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29017" y="5151437"/>
              <a:ext cx="882298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foaf:name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598878" y="5151436"/>
              <a:ext cx="1069835" cy="250588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w:reference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 rot="238339">
            <a:off x="2547205" y="1428911"/>
            <a:ext cx="587248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a:title</a:t>
            </a:r>
          </a:p>
        </p:txBody>
      </p:sp>
    </p:spTree>
    <p:extLst>
      <p:ext uri="{BB962C8B-B14F-4D97-AF65-F5344CB8AC3E}">
        <p14:creationId xmlns:p14="http://schemas.microsoft.com/office/powerpoint/2010/main" val="169322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Combiniamo</a:t>
            </a:r>
            <a:r>
              <a:rPr lang="en-US" dirty="0" smtClean="0"/>
              <a:t> con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di Wikipedia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8050" y="5838794"/>
            <a:ext cx="3425818" cy="378859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24</a:t>
            </a:fld>
            <a:endParaRPr lang="it-IT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245361" y="1417638"/>
            <a:ext cx="8610598" cy="4717185"/>
            <a:chOff x="76202" y="1465479"/>
            <a:chExt cx="9768723" cy="5794344"/>
          </a:xfrm>
        </p:grpSpPr>
        <p:cxnSp>
          <p:nvCxnSpPr>
            <p:cNvPr id="56" name="Straight Arrow Connector 55"/>
            <p:cNvCxnSpPr>
              <a:stCxn id="103" idx="0"/>
              <a:endCxn id="94" idx="4"/>
            </p:cNvCxnSpPr>
            <p:nvPr/>
          </p:nvCxnSpPr>
          <p:spPr bwMode="auto">
            <a:xfrm rot="16200000" flipV="1">
              <a:off x="5371698" y="2737565"/>
              <a:ext cx="3164418" cy="147501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57" name="Oval 56"/>
            <p:cNvSpPr/>
            <p:nvPr/>
          </p:nvSpPr>
          <p:spPr bwMode="auto">
            <a:xfrm>
              <a:off x="8393113" y="4008438"/>
              <a:ext cx="451184" cy="266894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8240715" y="4541837"/>
              <a:ext cx="1604210" cy="229550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noProof="1">
                  <a:solidFill>
                    <a:srgbClr val="0D0D0D"/>
                  </a:solidFill>
                </a:rPr>
                <a:t>Besse, Christianne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8240715" y="2103437"/>
              <a:ext cx="1604210" cy="229550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D0D0D"/>
                  </a:solidFill>
                </a:rPr>
                <a:t>Le palais des miroirs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402513" y="2179637"/>
              <a:ext cx="762000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f:original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73113" y="4008437"/>
              <a:ext cx="609600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f:nom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316915" y="3551237"/>
              <a:ext cx="889632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f:traducteur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811713" y="3169286"/>
              <a:ext cx="762000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f:auteur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 rot="19874736">
              <a:off x="7867276" y="2498732"/>
              <a:ext cx="675917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f:titre</a:t>
              </a: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6488112" y="3017837"/>
              <a:ext cx="2656972" cy="322791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http://…isbn/2020386682</a:t>
              </a:r>
            </a:p>
          </p:txBody>
        </p:sp>
        <p:cxnSp>
          <p:nvCxnSpPr>
            <p:cNvPr id="66" name="Straight Arrow Connector 65"/>
            <p:cNvCxnSpPr>
              <a:stCxn id="65" idx="4"/>
              <a:endCxn id="57" idx="1"/>
            </p:cNvCxnSpPr>
            <p:nvPr/>
          </p:nvCxnSpPr>
          <p:spPr bwMode="auto">
            <a:xfrm rot="16200000" flipH="1">
              <a:off x="7784449" y="3372781"/>
              <a:ext cx="706895" cy="642588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67" name="Straight Arrow Connector 66"/>
            <p:cNvCxnSpPr>
              <a:stCxn id="57" idx="5"/>
              <a:endCxn id="58" idx="0"/>
            </p:cNvCxnSpPr>
            <p:nvPr/>
          </p:nvCxnSpPr>
          <p:spPr bwMode="auto">
            <a:xfrm rot="16200000" flipH="1">
              <a:off x="8757723" y="4256778"/>
              <a:ext cx="305593" cy="264595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68" name="Straight Arrow Connector 67"/>
            <p:cNvCxnSpPr>
              <a:stCxn id="65" idx="0"/>
              <a:endCxn id="59" idx="2"/>
            </p:cNvCxnSpPr>
            <p:nvPr/>
          </p:nvCxnSpPr>
          <p:spPr bwMode="auto">
            <a:xfrm rot="5400000" flipH="1" flipV="1">
              <a:off x="8087317" y="2062339"/>
              <a:ext cx="684849" cy="122621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69" name="Straight Arrow Connector 68"/>
            <p:cNvCxnSpPr>
              <a:stCxn id="65" idx="0"/>
              <a:endCxn id="94" idx="5"/>
            </p:cNvCxnSpPr>
            <p:nvPr/>
          </p:nvCxnSpPr>
          <p:spPr bwMode="auto">
            <a:xfrm rot="16200000" flipV="1">
              <a:off x="6900052" y="2101287"/>
              <a:ext cx="1172281" cy="66081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70" name="TextBox 69"/>
            <p:cNvSpPr txBox="1"/>
            <p:nvPr/>
          </p:nvSpPr>
          <p:spPr>
            <a:xfrm>
              <a:off x="9155113" y="4160837"/>
              <a:ext cx="609600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f:nom</a:t>
              </a: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3162912" y="2890738"/>
              <a:ext cx="469800" cy="313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3973515" y="3322637"/>
              <a:ext cx="469800" cy="313200"/>
            </a:xfrm>
            <a:prstGeom prst="ellipse">
              <a:avLst/>
            </a:prstGeom>
            <a:gradFill flip="none" rotWithShape="1">
              <a:gsLst>
                <a:gs pos="0">
                  <a:srgbClr val="00B8FF"/>
                </a:gs>
                <a:gs pos="100000">
                  <a:srgbClr val="C0CF14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239747" y="4694237"/>
              <a:ext cx="1670399" cy="229550"/>
            </a:xfrm>
            <a:prstGeom prst="rect">
              <a:avLst/>
            </a:prstGeom>
            <a:gradFill flip="none" rotWithShape="1">
              <a:gsLst>
                <a:gs pos="0">
                  <a:srgbClr val="00B8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noProof="1">
                  <a:solidFill>
                    <a:srgbClr val="0D0D0D"/>
                  </a:solidFill>
                </a:rPr>
                <a:t>Ghosh, Amitav</a:t>
              </a: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2068515" y="4694237"/>
              <a:ext cx="3079800" cy="322791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noProof="1">
                  <a:solidFill>
                    <a:srgbClr val="0D0D0D"/>
                  </a:solidFill>
                </a:rPr>
                <a:t>http://www.amitavghosh.com</a:t>
              </a: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239747" y="1465479"/>
              <a:ext cx="1670399" cy="256993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D0D0D"/>
                  </a:solidFill>
                </a:rPr>
                <a:t>The Glass Palace</a:t>
              </a: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39747" y="1846479"/>
              <a:ext cx="1670399" cy="256993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D0D0D"/>
                  </a:solidFill>
                </a:rPr>
                <a:t>2000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39747" y="2715651"/>
              <a:ext cx="1670399" cy="256993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D0D0D"/>
                  </a:solidFill>
                </a:rPr>
                <a:t>London</a:t>
              </a: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39747" y="3115851"/>
              <a:ext cx="1670399" cy="256993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D0D0D"/>
                  </a:solidFill>
                </a:rPr>
                <a:t>Harper Collins</a:t>
              </a:r>
            </a:p>
          </p:txBody>
        </p:sp>
        <p:cxnSp>
          <p:nvCxnSpPr>
            <p:cNvPr id="79" name="Curved Connector 20"/>
            <p:cNvCxnSpPr>
              <a:stCxn id="94" idx="3"/>
              <a:endCxn id="71" idx="6"/>
            </p:cNvCxnSpPr>
            <p:nvPr/>
          </p:nvCxnSpPr>
          <p:spPr bwMode="auto">
            <a:xfrm rot="5400000">
              <a:off x="3853979" y="1624331"/>
              <a:ext cx="1201782" cy="1644305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80" name="Curved Connector 34"/>
            <p:cNvCxnSpPr>
              <a:stCxn id="94" idx="3"/>
              <a:endCxn id="72" idx="6"/>
            </p:cNvCxnSpPr>
            <p:nvPr/>
          </p:nvCxnSpPr>
          <p:spPr bwMode="auto">
            <a:xfrm rot="5400000">
              <a:off x="4043326" y="2245579"/>
              <a:ext cx="1633681" cy="833705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81" name="Curved Connector 35"/>
            <p:cNvCxnSpPr>
              <a:stCxn id="72" idx="2"/>
              <a:endCxn id="73" idx="0"/>
            </p:cNvCxnSpPr>
            <p:nvPr/>
          </p:nvCxnSpPr>
          <p:spPr bwMode="auto">
            <a:xfrm rot="10800000" flipV="1">
              <a:off x="1074912" y="3479237"/>
              <a:ext cx="2898600" cy="1215000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82" name="Straight Arrow Connector 81"/>
            <p:cNvCxnSpPr>
              <a:stCxn id="71" idx="2"/>
              <a:endCxn id="77" idx="3"/>
            </p:cNvCxnSpPr>
            <p:nvPr/>
          </p:nvCxnSpPr>
          <p:spPr bwMode="auto">
            <a:xfrm rot="10800000">
              <a:off x="1910112" y="2844114"/>
              <a:ext cx="1252800" cy="203225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83" name="Straight Arrow Connector 82"/>
            <p:cNvCxnSpPr>
              <a:stCxn id="71" idx="2"/>
              <a:endCxn id="78" idx="3"/>
            </p:cNvCxnSpPr>
            <p:nvPr/>
          </p:nvCxnSpPr>
          <p:spPr bwMode="auto">
            <a:xfrm rot="10800000" flipV="1">
              <a:off x="1910112" y="3047337"/>
              <a:ext cx="1252800" cy="196975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84" name="Straight Arrow Connector 83"/>
            <p:cNvCxnSpPr>
              <a:stCxn id="94" idx="2"/>
              <a:endCxn id="75" idx="3"/>
            </p:cNvCxnSpPr>
            <p:nvPr/>
          </p:nvCxnSpPr>
          <p:spPr bwMode="auto">
            <a:xfrm rot="10800000">
              <a:off x="1910146" y="1593940"/>
              <a:ext cx="2977801" cy="13749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85" name="Straight Arrow Connector 84"/>
            <p:cNvCxnSpPr>
              <a:stCxn id="94" idx="2"/>
              <a:endCxn id="76" idx="3"/>
            </p:cNvCxnSpPr>
            <p:nvPr/>
          </p:nvCxnSpPr>
          <p:spPr bwMode="auto">
            <a:xfrm rot="10800000" flipV="1">
              <a:off x="1910146" y="1731433"/>
              <a:ext cx="2977801" cy="243508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86" name="TextBox 85"/>
            <p:cNvSpPr txBox="1"/>
            <p:nvPr/>
          </p:nvSpPr>
          <p:spPr>
            <a:xfrm rot="21319586">
              <a:off x="2561237" y="1836320"/>
              <a:ext cx="900613" cy="307388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a:year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 rot="610119">
              <a:off x="2284481" y="2663769"/>
              <a:ext cx="543645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a:city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 rot="21074880">
              <a:off x="2183967" y="3126451"/>
              <a:ext cx="829823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a:p_name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109779" y="3779837"/>
              <a:ext cx="653936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a:name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135347" y="3932237"/>
              <a:ext cx="1005711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a:homepage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278312" y="3017837"/>
              <a:ext cx="706748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a:author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 rot="20242754">
              <a:off x="3903794" y="2534347"/>
              <a:ext cx="900086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a:publisher</a:t>
              </a:r>
            </a:p>
          </p:txBody>
        </p:sp>
        <p:cxnSp>
          <p:nvCxnSpPr>
            <p:cNvPr id="93" name="Straight Arrow Connector 92"/>
            <p:cNvCxnSpPr>
              <a:stCxn id="72" idx="4"/>
              <a:endCxn id="74" idx="0"/>
            </p:cNvCxnSpPr>
            <p:nvPr/>
          </p:nvCxnSpPr>
          <p:spPr bwMode="auto">
            <a:xfrm rot="5400000">
              <a:off x="3379215" y="3865037"/>
              <a:ext cx="1058400" cy="60000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94" name="Oval 93"/>
            <p:cNvSpPr/>
            <p:nvPr/>
          </p:nvSpPr>
          <p:spPr bwMode="auto">
            <a:xfrm>
              <a:off x="4887912" y="1570039"/>
              <a:ext cx="2656972" cy="322791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http://…isbn/000651409X</a:t>
              </a: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4964112" y="3838046"/>
              <a:ext cx="2047372" cy="322791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noProof="1">
                  <a:solidFill>
                    <a:srgbClr val="CFD20F"/>
                  </a:solidFill>
                </a:rPr>
                <a:t>http://…foaf/Person</a:t>
              </a:r>
            </a:p>
          </p:txBody>
        </p:sp>
        <p:cxnSp>
          <p:nvCxnSpPr>
            <p:cNvPr id="96" name="Straight Arrow Connector 95"/>
            <p:cNvCxnSpPr>
              <a:stCxn id="72" idx="5"/>
              <a:endCxn id="95" idx="2"/>
            </p:cNvCxnSpPr>
            <p:nvPr/>
          </p:nvCxnSpPr>
          <p:spPr bwMode="auto">
            <a:xfrm rot="16200000" flipH="1">
              <a:off x="4464576" y="3499940"/>
              <a:ext cx="409472" cy="589601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97" name="Straight Arrow Connector 96"/>
            <p:cNvCxnSpPr>
              <a:stCxn id="57" idx="2"/>
              <a:endCxn id="95" idx="6"/>
            </p:cNvCxnSpPr>
            <p:nvPr/>
          </p:nvCxnSpPr>
          <p:spPr bwMode="auto">
            <a:xfrm rot="10800000">
              <a:off x="7011484" y="3999442"/>
              <a:ext cx="1381628" cy="14244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98" name="TextBox 97"/>
            <p:cNvSpPr txBox="1"/>
            <p:nvPr/>
          </p:nvSpPr>
          <p:spPr>
            <a:xfrm>
              <a:off x="7326312" y="3779837"/>
              <a:ext cx="636478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r:type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659312" y="3551237"/>
              <a:ext cx="636478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r:type</a:t>
              </a: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1916113" y="5590646"/>
              <a:ext cx="3276600" cy="32279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noProof="1">
                  <a:solidFill>
                    <a:srgbClr val="0D0D0D"/>
                  </a:solidFill>
                </a:rPr>
                <a:t>http://dbpedia.org/../Amitav_Ghosh</a:t>
              </a: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354015" y="6142037"/>
              <a:ext cx="3765600" cy="32279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noProof="1">
                  <a:solidFill>
                    <a:srgbClr val="0D0D0D"/>
                  </a:solidFill>
                </a:rPr>
                <a:t>http://dbpedia.org/../The_Hungry_Tide</a:t>
              </a: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6202" y="6835062"/>
              <a:ext cx="4636699" cy="42476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noProof="1">
                  <a:solidFill>
                    <a:srgbClr val="0D0D0D"/>
                  </a:solidFill>
                </a:rPr>
                <a:t>http://dbpedia.org/../The_Calcutta_Chromosome</a:t>
              </a: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5618112" y="5057246"/>
              <a:ext cx="4146600" cy="32279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132" tIns="45567" rIns="91132" bIns="45567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 noProof="1">
                  <a:solidFill>
                    <a:srgbClr val="0D0D0D"/>
                  </a:solidFill>
                </a:rPr>
                <a:t>http://dbpedia.org/../The_Glass_Palace</a:t>
              </a:r>
            </a:p>
          </p:txBody>
        </p:sp>
        <p:cxnSp>
          <p:nvCxnSpPr>
            <p:cNvPr id="104" name="Straight Arrow Connector 103"/>
            <p:cNvCxnSpPr>
              <a:stCxn id="100" idx="2"/>
              <a:endCxn id="73" idx="2"/>
            </p:cNvCxnSpPr>
            <p:nvPr/>
          </p:nvCxnSpPr>
          <p:spPr bwMode="auto">
            <a:xfrm rot="10800000">
              <a:off x="1074912" y="4923789"/>
              <a:ext cx="841200" cy="828255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05" name="Straight Arrow Connector 104"/>
            <p:cNvCxnSpPr>
              <a:stCxn id="100" idx="0"/>
              <a:endCxn id="74" idx="4"/>
            </p:cNvCxnSpPr>
            <p:nvPr/>
          </p:nvCxnSpPr>
          <p:spPr bwMode="auto">
            <a:xfrm rot="5400000" flipH="1" flipV="1">
              <a:off x="3294603" y="5276837"/>
              <a:ext cx="573618" cy="5400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06" name="Straight Arrow Connector 105"/>
            <p:cNvCxnSpPr>
              <a:stCxn id="100" idx="7"/>
              <a:endCxn id="95" idx="4"/>
            </p:cNvCxnSpPr>
            <p:nvPr/>
          </p:nvCxnSpPr>
          <p:spPr bwMode="auto">
            <a:xfrm rot="5400000" flipH="1" flipV="1">
              <a:off x="4611826" y="4261947"/>
              <a:ext cx="1477081" cy="127493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07" name="Curved Connector 34"/>
            <p:cNvCxnSpPr>
              <a:stCxn id="100" idx="5"/>
              <a:endCxn id="102" idx="6"/>
            </p:cNvCxnSpPr>
            <p:nvPr/>
          </p:nvCxnSpPr>
          <p:spPr bwMode="auto">
            <a:xfrm rot="16200000" flipH="1">
              <a:off x="4122244" y="6456786"/>
              <a:ext cx="1181278" cy="35"/>
            </a:xfrm>
            <a:prstGeom prst="curvedConnector4">
              <a:avLst>
                <a:gd name="adj1" fmla="val 39010"/>
                <a:gd name="adj2" fmla="val 2101803226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108" name="Curved Connector 34"/>
            <p:cNvCxnSpPr>
              <a:stCxn id="100" idx="5"/>
              <a:endCxn id="101" idx="6"/>
            </p:cNvCxnSpPr>
            <p:nvPr/>
          </p:nvCxnSpPr>
          <p:spPr bwMode="auto">
            <a:xfrm rot="5400000">
              <a:off x="4197605" y="5788173"/>
              <a:ext cx="437268" cy="593253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109" name="Straight Arrow Connector 108"/>
            <p:cNvCxnSpPr>
              <a:stCxn id="100" idx="7"/>
              <a:endCxn id="103" idx="2"/>
            </p:cNvCxnSpPr>
            <p:nvPr/>
          </p:nvCxnSpPr>
          <p:spPr bwMode="auto">
            <a:xfrm rot="5400000" flipH="1" flipV="1">
              <a:off x="4955850" y="4975693"/>
              <a:ext cx="419276" cy="90524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110" name="TextBox 109"/>
            <p:cNvSpPr txBox="1"/>
            <p:nvPr/>
          </p:nvSpPr>
          <p:spPr>
            <a:xfrm>
              <a:off x="5116512" y="4237037"/>
              <a:ext cx="636478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r:type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29017" y="5151437"/>
              <a:ext cx="882298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foaf:name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754313" y="5151436"/>
              <a:ext cx="1257300" cy="302065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w:reference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592513" y="6674487"/>
              <a:ext cx="990600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w:author_of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224817" y="5379087"/>
              <a:ext cx="958498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w:author_of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516313" y="5988687"/>
              <a:ext cx="990600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w:author_of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554912" y="4465637"/>
              <a:ext cx="882298" cy="229550"/>
            </a:xfrm>
            <a:prstGeom prst="rect">
              <a:avLst/>
            </a:prstGeom>
            <a:noFill/>
          </p:spPr>
          <p:txBody>
            <a:bodyPr wrap="square" lIns="91132" tIns="45567" rIns="91132" bIns="45567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w:isbn</a:t>
              </a:r>
            </a:p>
          </p:txBody>
        </p:sp>
      </p:grpSp>
      <p:sp>
        <p:nvSpPr>
          <p:cNvPr id="118" name="Title 1"/>
          <p:cNvSpPr txBox="1">
            <a:spLocks/>
          </p:cNvSpPr>
          <p:nvPr/>
        </p:nvSpPr>
        <p:spPr bwMode="auto">
          <a:xfrm>
            <a:off x="457200" y="3127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i="0" kern="1200" baseline="0">
                <a:solidFill>
                  <a:srgbClr val="0606BA"/>
                </a:solidFill>
                <a:latin typeface="Comic Sans MS" pitchFamily="66" charset="0"/>
                <a:ea typeface="+mj-ea"/>
                <a:cs typeface="+mj-cs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b="0" dirty="0"/>
          </a:p>
        </p:txBody>
      </p:sp>
      <p:sp>
        <p:nvSpPr>
          <p:cNvPr id="119" name="TextBox 118"/>
          <p:cNvSpPr txBox="1"/>
          <p:nvPr/>
        </p:nvSpPr>
        <p:spPr>
          <a:xfrm rot="238339">
            <a:off x="2691010" y="1302862"/>
            <a:ext cx="587248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a:title</a:t>
            </a:r>
          </a:p>
        </p:txBody>
      </p:sp>
    </p:spTree>
    <p:extLst>
      <p:ext uri="{BB962C8B-B14F-4D97-AF65-F5344CB8AC3E}">
        <p14:creationId xmlns:p14="http://schemas.microsoft.com/office/powerpoint/2010/main" val="327941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Sorpresi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Forse, ma in realtà no </a:t>
            </a:r>
          </a:p>
          <a:p>
            <a:r>
              <a:rPr lang="it-IT" dirty="0"/>
              <a:t>È esattamente quanto avviene normalmente a tutti gli utenti del Web (ma in questo caso grazie a un processo </a:t>
            </a:r>
            <a:r>
              <a:rPr lang="it-IT" i="1" dirty="0"/>
              <a:t>automatico</a:t>
            </a:r>
            <a:r>
              <a:rPr lang="it-IT" dirty="0"/>
              <a:t>) </a:t>
            </a:r>
          </a:p>
          <a:p>
            <a:r>
              <a:rPr lang="it-IT" dirty="0"/>
              <a:t>La </a:t>
            </a:r>
            <a:r>
              <a:rPr lang="it-IT" i="1" dirty="0">
                <a:solidFill>
                  <a:srgbClr val="FF0000"/>
                </a:solidFill>
              </a:rPr>
              <a:t>differenza</a:t>
            </a:r>
            <a:r>
              <a:rPr lang="it-IT" dirty="0"/>
              <a:t>: è necessario un po' più di rigore (per es. </a:t>
            </a:r>
            <a:r>
              <a:rPr lang="it-IT" i="1" dirty="0">
                <a:solidFill>
                  <a:srgbClr val="FF0000"/>
                </a:solidFill>
              </a:rPr>
              <a:t>dare un nome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alle associazioni) perché le macchine possano </a:t>
            </a:r>
            <a:r>
              <a:rPr lang="it-IT" dirty="0" smtClean="0"/>
              <a:t>riuscirci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866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realtà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Abbiamo combinato dataset diversi </a:t>
            </a:r>
          </a:p>
          <a:p>
            <a:pPr lvl="1"/>
            <a:r>
              <a:rPr lang="it-IT" dirty="0"/>
              <a:t>ognuno di essi può provenire da un </a:t>
            </a:r>
            <a:r>
              <a:rPr lang="it-IT" i="1" dirty="0">
                <a:solidFill>
                  <a:srgbClr val="FF0000"/>
                </a:solidFill>
              </a:rPr>
              <a:t>qualunque sito web</a:t>
            </a:r>
            <a:r>
              <a:rPr lang="it-IT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it-IT" dirty="0"/>
              <a:t>possono avere originariamente </a:t>
            </a:r>
            <a:r>
              <a:rPr lang="it-IT" i="1" dirty="0">
                <a:solidFill>
                  <a:srgbClr val="FF0000"/>
                </a:solidFill>
              </a:rPr>
              <a:t>formati differenti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(MySQL, fogli excel, XHTML, etc) </a:t>
            </a:r>
          </a:p>
          <a:p>
            <a:pPr lvl="1"/>
            <a:r>
              <a:rPr lang="it-IT" dirty="0"/>
              <a:t>possono avere </a:t>
            </a:r>
            <a:r>
              <a:rPr lang="it-IT" i="1" dirty="0">
                <a:solidFill>
                  <a:srgbClr val="FF0000"/>
                </a:solidFill>
              </a:rPr>
              <a:t>nomi diversi per le relazioni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(multilinguismo) </a:t>
            </a:r>
          </a:p>
          <a:p>
            <a:r>
              <a:rPr lang="it-IT" dirty="0"/>
              <a:t>Li abbiamo potuti combinare perché avevano </a:t>
            </a:r>
            <a:r>
              <a:rPr lang="it-IT" i="1" dirty="0">
                <a:solidFill>
                  <a:srgbClr val="FF0000"/>
                </a:solidFill>
              </a:rPr>
              <a:t>lo stesso URI</a:t>
            </a:r>
            <a:r>
              <a:rPr lang="it-IT" dirty="0"/>
              <a:t> (l' ISBN nell' esempio) </a:t>
            </a:r>
          </a:p>
          <a:p>
            <a:r>
              <a:rPr lang="it-IT" dirty="0"/>
              <a:t>Possiamo aggiungere </a:t>
            </a:r>
            <a:r>
              <a:rPr lang="it-IT" i="1" dirty="0">
                <a:solidFill>
                  <a:srgbClr val="FF0000"/>
                </a:solidFill>
              </a:rPr>
              <a:t>conoscenza addizionale</a:t>
            </a:r>
            <a:r>
              <a:rPr lang="it-IT" dirty="0"/>
              <a:t>, utilizzando terminologie comuni definite dalle varie comunità </a:t>
            </a:r>
          </a:p>
          <a:p>
            <a:r>
              <a:rPr lang="it-IT" dirty="0"/>
              <a:t>Di conseguenza, è stato possibile identificare e utilizzare </a:t>
            </a:r>
            <a:r>
              <a:rPr lang="it-IT" i="1" dirty="0">
                <a:solidFill>
                  <a:srgbClr val="FF0000"/>
                </a:solidFill>
              </a:rPr>
              <a:t>nuove relazioni</a:t>
            </a:r>
            <a:r>
              <a:rPr lang="it-IT" dirty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69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ChangeAspect="1" noChangeArrowheads="1"/>
          </p:cNvSpPr>
          <p:nvPr>
            <p:ph type="title"/>
          </p:nvPr>
        </p:nvSpPr>
        <p:spPr/>
        <p:txBody>
          <a:bodyPr tIns="31895"/>
          <a:lstStyle/>
          <a:p>
            <a:pPr>
              <a:tabLst>
                <a:tab pos="654475" algn="l"/>
                <a:tab pos="1308945" algn="l"/>
                <a:tab pos="1963422" algn="l"/>
                <a:tab pos="2617897" algn="l"/>
                <a:tab pos="3272371" algn="l"/>
                <a:tab pos="3926850" algn="l"/>
                <a:tab pos="4581325" algn="l"/>
                <a:tab pos="5235799" algn="l"/>
                <a:tab pos="5890271" algn="l"/>
                <a:tab pos="6544748" algn="l"/>
                <a:tab pos="7199221" algn="l"/>
                <a:tab pos="7853696" algn="l"/>
                <a:tab pos="8508173" algn="l"/>
              </a:tabLst>
            </a:pPr>
            <a:r>
              <a:rPr lang="en-US" dirty="0" smtClean="0"/>
              <a:t>Cosa </a:t>
            </a:r>
            <a:r>
              <a:rPr lang="en-US" dirty="0" err="1" smtClean="0"/>
              <a:t>abbiamo</a:t>
            </a:r>
            <a:r>
              <a:rPr lang="en-US" dirty="0" smtClean="0"/>
              <a:t> </a:t>
            </a:r>
            <a:r>
              <a:rPr lang="en-US" dirty="0" err="1" smtClean="0"/>
              <a:t>fatto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634225" y="1286057"/>
            <a:ext cx="7772674" cy="4832510"/>
            <a:chOff x="239712" y="1417637"/>
            <a:chExt cx="9520927" cy="5918830"/>
          </a:xfrm>
        </p:grpSpPr>
        <p:grpSp>
          <p:nvGrpSpPr>
            <p:cNvPr id="2" name="Group 57"/>
            <p:cNvGrpSpPr/>
            <p:nvPr/>
          </p:nvGrpSpPr>
          <p:grpSpPr>
            <a:xfrm>
              <a:off x="1955385" y="1417637"/>
              <a:ext cx="4493454" cy="914400"/>
              <a:chOff x="1687513" y="1265237"/>
              <a:chExt cx="4493454" cy="9144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7513" y="1265237"/>
                <a:ext cx="1304260" cy="9144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4112" y="1265237"/>
                <a:ext cx="1216855" cy="914400"/>
              </a:xfrm>
              <a:prstGeom prst="rect">
                <a:avLst/>
              </a:prstGeom>
            </p:spPr>
          </p:pic>
        </p:grpSp>
        <p:grpSp>
          <p:nvGrpSpPr>
            <p:cNvPr id="3" name="Group 56"/>
            <p:cNvGrpSpPr/>
            <p:nvPr/>
          </p:nvGrpSpPr>
          <p:grpSpPr>
            <a:xfrm>
              <a:off x="506413" y="6180137"/>
              <a:ext cx="7391399" cy="838200"/>
              <a:chOff x="392112" y="6180137"/>
              <a:chExt cx="7391399" cy="8382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96401" y="6271011"/>
                <a:ext cx="1143000" cy="656453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1024" y="6291369"/>
                <a:ext cx="1066799" cy="615736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2112" y="6180137"/>
                <a:ext cx="838200" cy="83820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50112" y="6253871"/>
                <a:ext cx="533399" cy="690732"/>
              </a:xfrm>
              <a:prstGeom prst="rect">
                <a:avLst/>
              </a:prstGeom>
            </p:spPr>
          </p:pic>
          <p:grpSp>
            <p:nvGrpSpPr>
              <p:cNvPr id="5" name="Group 33"/>
              <p:cNvGrpSpPr/>
              <p:nvPr/>
            </p:nvGrpSpPr>
            <p:grpSpPr>
              <a:xfrm>
                <a:off x="3718535" y="6180137"/>
                <a:ext cx="967154" cy="838200"/>
                <a:chOff x="4659312" y="2789237"/>
                <a:chExt cx="1143000" cy="990600"/>
              </a:xfrm>
            </p:grpSpPr>
            <p:sp>
              <p:nvSpPr>
                <p:cNvPr id="13" name="Oval 12"/>
                <p:cNvSpPr/>
                <p:nvPr/>
              </p:nvSpPr>
              <p:spPr bwMode="auto">
                <a:xfrm>
                  <a:off x="4887912" y="2789237"/>
                  <a:ext cx="152400" cy="152400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Oval 13"/>
                <p:cNvSpPr/>
                <p:nvPr/>
              </p:nvSpPr>
              <p:spPr bwMode="auto">
                <a:xfrm>
                  <a:off x="5116512" y="3170237"/>
                  <a:ext cx="152400" cy="152400"/>
                </a:xfrm>
                <a:prstGeom prst="ellipse">
                  <a:avLst/>
                </a:prstGeom>
                <a:solidFill>
                  <a:srgbClr val="00009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 bwMode="auto">
                <a:xfrm>
                  <a:off x="5573712" y="2789237"/>
                  <a:ext cx="152400" cy="152400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Oval 15"/>
                <p:cNvSpPr/>
                <p:nvPr/>
              </p:nvSpPr>
              <p:spPr bwMode="auto">
                <a:xfrm>
                  <a:off x="5649912" y="3246437"/>
                  <a:ext cx="152400" cy="152400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Oval 16"/>
                <p:cNvSpPr/>
                <p:nvPr/>
              </p:nvSpPr>
              <p:spPr bwMode="auto">
                <a:xfrm>
                  <a:off x="4659312" y="3398837"/>
                  <a:ext cx="152400" cy="152400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Oval 17"/>
                <p:cNvSpPr/>
                <p:nvPr/>
              </p:nvSpPr>
              <p:spPr bwMode="auto">
                <a:xfrm>
                  <a:off x="5345112" y="3627437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0" name="Straight Arrow Connector 19"/>
                <p:cNvCxnSpPr>
                  <a:stCxn id="13" idx="6"/>
                  <a:endCxn id="15" idx="2"/>
                </p:cNvCxnSpPr>
                <p:nvPr/>
              </p:nvCxnSpPr>
              <p:spPr bwMode="auto">
                <a:xfrm>
                  <a:off x="5040312" y="2865437"/>
                  <a:ext cx="533400" cy="1588"/>
                </a:xfrm>
                <a:prstGeom prst="straightConnector1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</p:cxnSp>
            <p:cxnSp>
              <p:nvCxnSpPr>
                <p:cNvPr id="21" name="Straight Arrow Connector 20"/>
                <p:cNvCxnSpPr>
                  <a:stCxn id="13" idx="5"/>
                  <a:endCxn id="16" idx="1"/>
                </p:cNvCxnSpPr>
                <p:nvPr/>
              </p:nvCxnSpPr>
              <p:spPr bwMode="auto">
                <a:xfrm rot="16200000" flipH="1">
                  <a:off x="5170394" y="2766919"/>
                  <a:ext cx="349436" cy="654236"/>
                </a:xfrm>
                <a:prstGeom prst="straightConnector1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</p:cxnSp>
            <p:cxnSp>
              <p:nvCxnSpPr>
                <p:cNvPr id="24" name="Straight Arrow Connector 23"/>
                <p:cNvCxnSpPr>
                  <a:stCxn id="17" idx="7"/>
                  <a:endCxn id="14" idx="2"/>
                </p:cNvCxnSpPr>
                <p:nvPr/>
              </p:nvCxnSpPr>
              <p:spPr bwMode="auto">
                <a:xfrm rot="5400000" flipH="1" flipV="1">
                  <a:off x="4865594" y="3170237"/>
                  <a:ext cx="174718" cy="327118"/>
                </a:xfrm>
                <a:prstGeom prst="straightConnector1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</p:cxnSp>
            <p:cxnSp>
              <p:nvCxnSpPr>
                <p:cNvPr id="27" name="Straight Arrow Connector 26"/>
                <p:cNvCxnSpPr>
                  <a:stCxn id="14" idx="5"/>
                  <a:endCxn id="18" idx="0"/>
                </p:cNvCxnSpPr>
                <p:nvPr/>
              </p:nvCxnSpPr>
              <p:spPr bwMode="auto">
                <a:xfrm rot="16200000" flipH="1">
                  <a:off x="5170394" y="3376519"/>
                  <a:ext cx="327118" cy="174718"/>
                </a:xfrm>
                <a:prstGeom prst="straightConnector1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</p:cxnSp>
            <p:cxnSp>
              <p:nvCxnSpPr>
                <p:cNvPr id="30" name="Straight Arrow Connector 29"/>
                <p:cNvCxnSpPr>
                  <a:stCxn id="18" idx="7"/>
                  <a:endCxn id="15" idx="4"/>
                </p:cNvCxnSpPr>
                <p:nvPr/>
              </p:nvCxnSpPr>
              <p:spPr bwMode="auto">
                <a:xfrm rot="5400000" flipH="1" flipV="1">
                  <a:off x="5208494" y="3208337"/>
                  <a:ext cx="708118" cy="174718"/>
                </a:xfrm>
                <a:prstGeom prst="straightConnector1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</p:cxnSp>
          </p:grpSp>
        </p:grpSp>
        <p:grpSp>
          <p:nvGrpSpPr>
            <p:cNvPr id="10" name="Group 55"/>
            <p:cNvGrpSpPr/>
            <p:nvPr/>
          </p:nvGrpSpPr>
          <p:grpSpPr>
            <a:xfrm>
              <a:off x="1039812" y="3417887"/>
              <a:ext cx="6324600" cy="1524000"/>
              <a:chOff x="696912" y="3170237"/>
              <a:chExt cx="6324600" cy="1524000"/>
            </a:xfrm>
          </p:grpSpPr>
          <p:sp>
            <p:nvSpPr>
              <p:cNvPr id="35" name="Oval 34"/>
              <p:cNvSpPr/>
              <p:nvPr/>
            </p:nvSpPr>
            <p:spPr bwMode="auto">
              <a:xfrm>
                <a:off x="1535112" y="3398837"/>
                <a:ext cx="533400" cy="4572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2754312" y="4160837"/>
                <a:ext cx="533400" cy="457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4049712" y="3170237"/>
                <a:ext cx="533400" cy="4572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5116512" y="4237037"/>
                <a:ext cx="533400" cy="4572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 bwMode="auto">
              <a:xfrm>
                <a:off x="696912" y="4160837"/>
                <a:ext cx="533400" cy="4572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>
                <a:off x="6488112" y="3779837"/>
                <a:ext cx="533400" cy="457200"/>
              </a:xfrm>
              <a:prstGeom prst="ellipse">
                <a:avLst/>
              </a:prstGeom>
              <a:solidFill>
                <a:srgbClr val="F9FF3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3" name="Straight Arrow Connector 42"/>
              <p:cNvCxnSpPr>
                <a:stCxn id="40" idx="7"/>
                <a:endCxn id="35" idx="3"/>
              </p:cNvCxnSpPr>
              <p:nvPr/>
            </p:nvCxnSpPr>
            <p:spPr bwMode="auto">
              <a:xfrm rot="5400000" flipH="1" flipV="1">
                <a:off x="1163357" y="3777922"/>
                <a:ext cx="438710" cy="461030"/>
              </a:xfrm>
              <a:prstGeom prst="straightConnector1">
                <a:avLst/>
              </a:prstGeom>
              <a:solidFill>
                <a:srgbClr val="00B8FF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44" name="Straight Arrow Connector 43"/>
              <p:cNvCxnSpPr>
                <a:stCxn id="40" idx="6"/>
                <a:endCxn id="38" idx="2"/>
              </p:cNvCxnSpPr>
              <p:nvPr/>
            </p:nvCxnSpPr>
            <p:spPr bwMode="auto">
              <a:xfrm flipV="1">
                <a:off x="1230312" y="3398837"/>
                <a:ext cx="2819400" cy="990600"/>
              </a:xfrm>
              <a:prstGeom prst="straightConnector1">
                <a:avLst/>
              </a:prstGeom>
              <a:solidFill>
                <a:srgbClr val="00B8FF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47" name="Straight Arrow Connector 46"/>
              <p:cNvCxnSpPr>
                <a:stCxn id="35" idx="5"/>
                <a:endCxn id="37" idx="1"/>
              </p:cNvCxnSpPr>
              <p:nvPr/>
            </p:nvCxnSpPr>
            <p:spPr bwMode="auto">
              <a:xfrm rot="16200000" flipH="1">
                <a:off x="2192057" y="3587422"/>
                <a:ext cx="438710" cy="842030"/>
              </a:xfrm>
              <a:prstGeom prst="straightConnector1">
                <a:avLst/>
              </a:prstGeom>
              <a:solidFill>
                <a:srgbClr val="00B8FF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50" name="Straight Arrow Connector 49"/>
              <p:cNvCxnSpPr>
                <a:stCxn id="39" idx="1"/>
                <a:endCxn id="38" idx="4"/>
              </p:cNvCxnSpPr>
              <p:nvPr/>
            </p:nvCxnSpPr>
            <p:spPr bwMode="auto">
              <a:xfrm rot="16200000" flipV="1">
                <a:off x="4417243" y="3526607"/>
                <a:ext cx="676555" cy="878215"/>
              </a:xfrm>
              <a:prstGeom prst="straightConnector1">
                <a:avLst/>
              </a:prstGeom>
              <a:solidFill>
                <a:srgbClr val="00B8FF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53" name="Straight Arrow Connector 52"/>
              <p:cNvCxnSpPr>
                <a:stCxn id="41" idx="2"/>
                <a:endCxn id="35" idx="6"/>
              </p:cNvCxnSpPr>
              <p:nvPr/>
            </p:nvCxnSpPr>
            <p:spPr bwMode="auto">
              <a:xfrm rot="10800000">
                <a:off x="2068512" y="3627437"/>
                <a:ext cx="4419600" cy="381000"/>
              </a:xfrm>
              <a:prstGeom prst="straightConnector1">
                <a:avLst/>
              </a:prstGeom>
              <a:solidFill>
                <a:srgbClr val="00B8FF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  <p:cxnSp>
          <p:nvCxnSpPr>
            <p:cNvPr id="60" name="Straight Connector 59"/>
            <p:cNvCxnSpPr/>
            <p:nvPr/>
          </p:nvCxnSpPr>
          <p:spPr bwMode="auto">
            <a:xfrm>
              <a:off x="315912" y="2797968"/>
              <a:ext cx="7772400" cy="1588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315912" y="5560218"/>
              <a:ext cx="7772400" cy="1588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" name="TextBox 63"/>
            <p:cNvSpPr txBox="1"/>
            <p:nvPr/>
          </p:nvSpPr>
          <p:spPr>
            <a:xfrm>
              <a:off x="239712" y="6980237"/>
              <a:ext cx="2255370" cy="356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Data in various formats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9712" y="5242410"/>
              <a:ext cx="3352519" cy="356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Data represented in abstract format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39712" y="2476677"/>
              <a:ext cx="1288924" cy="356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Applications</a:t>
              </a:r>
            </a:p>
          </p:txBody>
        </p:sp>
        <p:sp>
          <p:nvSpPr>
            <p:cNvPr id="67" name="Up-Down Arrow 66"/>
            <p:cNvSpPr/>
            <p:nvPr/>
          </p:nvSpPr>
          <p:spPr bwMode="auto">
            <a:xfrm>
              <a:off x="8240712" y="5075237"/>
              <a:ext cx="304800" cy="914400"/>
            </a:xfrm>
            <a:prstGeom prst="upDownArrow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</a:endParaRPr>
            </a:p>
          </p:txBody>
        </p:sp>
        <p:sp>
          <p:nvSpPr>
            <p:cNvPr id="68" name="Up-Down Arrow 67"/>
            <p:cNvSpPr/>
            <p:nvPr/>
          </p:nvSpPr>
          <p:spPr bwMode="auto">
            <a:xfrm>
              <a:off x="8240712" y="2332037"/>
              <a:ext cx="304800" cy="914400"/>
            </a:xfrm>
            <a:prstGeom prst="upDownArrow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545512" y="5075239"/>
              <a:ext cx="834719" cy="821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Map,</a:t>
              </a:r>
            </a:p>
            <a:p>
              <a:r>
                <a:rPr lang="en-US" sz="15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Expose,</a:t>
              </a:r>
            </a:p>
            <a:p>
              <a:r>
                <a:rPr lang="en-US" sz="15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…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545512" y="2332037"/>
              <a:ext cx="1215127" cy="865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Manipulate</a:t>
              </a:r>
            </a:p>
            <a:p>
              <a:r>
                <a:rPr lang="en-US" sz="15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Query</a:t>
              </a:r>
            </a:p>
            <a:p>
              <a:r>
                <a:rPr lang="en-US" sz="15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07705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ChangeAspect="1" noChangeArrowheads="1"/>
          </p:cNvSpPr>
          <p:nvPr>
            <p:ph type="title"/>
          </p:nvPr>
        </p:nvSpPr>
        <p:spPr>
          <a:xfrm>
            <a:off x="457200" y="274638"/>
            <a:ext cx="7406640" cy="1028700"/>
          </a:xfrm>
        </p:spPr>
        <p:txBody>
          <a:bodyPr tIns="31895"/>
          <a:lstStyle/>
          <a:p>
            <a:pPr>
              <a:tabLst>
                <a:tab pos="654475" algn="l"/>
                <a:tab pos="1308945" algn="l"/>
                <a:tab pos="1963422" algn="l"/>
                <a:tab pos="2617897" algn="l"/>
                <a:tab pos="3272371" algn="l"/>
                <a:tab pos="3926850" algn="l"/>
                <a:tab pos="4581325" algn="l"/>
                <a:tab pos="5235799" algn="l"/>
                <a:tab pos="5890271" algn="l"/>
                <a:tab pos="6544748" algn="l"/>
                <a:tab pos="7199221" algn="l"/>
                <a:tab pos="7853696" algn="l"/>
                <a:tab pos="8508173" algn="l"/>
              </a:tabLst>
            </a:pPr>
            <a:r>
              <a:rPr lang="en-US" dirty="0" smtClean="0"/>
              <a:t>Cosa </a:t>
            </a:r>
            <a:r>
              <a:rPr lang="en-US" dirty="0" err="1" smtClean="0"/>
              <a:t>abbiamo</a:t>
            </a:r>
            <a:r>
              <a:rPr lang="en-US" dirty="0" smtClean="0"/>
              <a:t> </a:t>
            </a:r>
            <a:r>
              <a:rPr lang="en-US" dirty="0" err="1" smtClean="0"/>
              <a:t>fatto</a:t>
            </a:r>
            <a:r>
              <a:rPr lang="en-US" dirty="0" smtClean="0"/>
              <a:t>? (</a:t>
            </a:r>
            <a:r>
              <a:rPr lang="en-US" dirty="0" err="1" smtClean="0"/>
              <a:t>un’altra</a:t>
            </a:r>
            <a:r>
              <a:rPr lang="en-US" dirty="0" smtClean="0"/>
              <a:t> </a:t>
            </a:r>
            <a:r>
              <a:rPr lang="en-US" dirty="0" err="1" smtClean="0"/>
              <a:t>visione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38888" y="1657784"/>
            <a:ext cx="2732314" cy="326570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81385" y="1375107"/>
            <a:ext cx="5841753" cy="5033484"/>
            <a:chOff x="1436761" y="1440421"/>
            <a:chExt cx="5841753" cy="5033484"/>
          </a:xfrm>
        </p:grpSpPr>
        <p:sp>
          <p:nvSpPr>
            <p:cNvPr id="48" name="TextBox 47"/>
            <p:cNvSpPr txBox="1"/>
            <p:nvPr/>
          </p:nvSpPr>
          <p:spPr>
            <a:xfrm>
              <a:off x="1729520" y="3332770"/>
              <a:ext cx="96282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b="1" noProof="1">
                  <a:solidFill>
                    <a:srgbClr val="4BACC6"/>
                  </a:solidFill>
                </a:rPr>
                <a:t>Inferencing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332884" y="2340160"/>
              <a:ext cx="14561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rgbClr val="4BACC6"/>
                  </a:solidFill>
                </a:rPr>
                <a:t>Query and Update</a:t>
              </a:r>
            </a:p>
          </p:txBody>
        </p:sp>
        <p:sp>
          <p:nvSpPr>
            <p:cNvPr id="51" name="Curved Right Arrow 50"/>
            <p:cNvSpPr/>
            <p:nvPr/>
          </p:nvSpPr>
          <p:spPr>
            <a:xfrm>
              <a:off x="2668277" y="3271688"/>
              <a:ext cx="570540" cy="492294"/>
            </a:xfrm>
            <a:prstGeom prst="curvedRightArrow">
              <a:avLst>
                <a:gd name="adj1" fmla="val 11197"/>
                <a:gd name="adj2" fmla="val 50000"/>
                <a:gd name="adj3" fmla="val 2129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Up-Down Arrow 51"/>
            <p:cNvSpPr/>
            <p:nvPr/>
          </p:nvSpPr>
          <p:spPr>
            <a:xfrm>
              <a:off x="4147798" y="4217234"/>
              <a:ext cx="202789" cy="530845"/>
            </a:xfrm>
            <a:prstGeom prst="upDownArrow">
              <a:avLst>
                <a:gd name="adj1" fmla="val 15454"/>
                <a:gd name="adj2" fmla="val 4753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4" name="Group 36"/>
            <p:cNvGrpSpPr/>
            <p:nvPr/>
          </p:nvGrpSpPr>
          <p:grpSpPr>
            <a:xfrm>
              <a:off x="3114471" y="1440421"/>
              <a:ext cx="2113310" cy="807148"/>
              <a:chOff x="5389782" y="2226404"/>
              <a:chExt cx="2869616" cy="1095893"/>
            </a:xfrm>
          </p:grpSpPr>
          <p:sp>
            <p:nvSpPr>
              <p:cNvPr id="107" name="Process 106"/>
              <p:cNvSpPr/>
              <p:nvPr/>
            </p:nvSpPr>
            <p:spPr>
              <a:xfrm>
                <a:off x="5389782" y="2242068"/>
                <a:ext cx="2869616" cy="1080229"/>
              </a:xfrm>
              <a:prstGeom prst="flowChartProcess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6240730" y="2226404"/>
                <a:ext cx="1393763" cy="585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rgbClr val="1F497D">
                        <a:lumMod val="90000"/>
                        <a:lumOff val="10000"/>
                      </a:srgbClr>
                    </a:solidFill>
                  </a:rPr>
                  <a:t>Web of Data Applications</a:t>
                </a:r>
              </a:p>
            </p:txBody>
          </p:sp>
          <p:grpSp>
            <p:nvGrpSpPr>
              <p:cNvPr id="109" name="Group 34"/>
              <p:cNvGrpSpPr/>
              <p:nvPr/>
            </p:nvGrpSpPr>
            <p:grpSpPr>
              <a:xfrm>
                <a:off x="5444482" y="2782183"/>
                <a:ext cx="2730837" cy="507940"/>
                <a:chOff x="5448620" y="2782183"/>
                <a:chExt cx="2730837" cy="507940"/>
              </a:xfrm>
            </p:grpSpPr>
            <p:sp>
              <p:nvSpPr>
                <p:cNvPr id="110" name="TextBox 109"/>
                <p:cNvSpPr txBox="1"/>
                <p:nvPr/>
              </p:nvSpPr>
              <p:spPr>
                <a:xfrm>
                  <a:off x="7012094" y="2782183"/>
                  <a:ext cx="1167363" cy="45966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prstClr val="black"/>
                      </a:solidFill>
                    </a:rPr>
                    <a:t>Browser Applications</a:t>
                  </a: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5448620" y="2830456"/>
                  <a:ext cx="1311942" cy="45966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prstClr val="black"/>
                      </a:solidFill>
                    </a:rPr>
                    <a:t>Stand Alone Applications</a:t>
                  </a:r>
                </a:p>
              </p:txBody>
            </p:sp>
          </p:grpSp>
        </p:grpSp>
        <p:grpSp>
          <p:nvGrpSpPr>
            <p:cNvPr id="55" name="Group 53"/>
            <p:cNvGrpSpPr/>
            <p:nvPr/>
          </p:nvGrpSpPr>
          <p:grpSpPr>
            <a:xfrm>
              <a:off x="3238817" y="2633210"/>
              <a:ext cx="2124024" cy="1603115"/>
              <a:chOff x="2949604" y="1673827"/>
              <a:chExt cx="2884164" cy="2176604"/>
            </a:xfrm>
          </p:grpSpPr>
          <p:pic>
            <p:nvPicPr>
              <p:cNvPr id="105" name="Picture 104" descr="cloud07b.png"/>
              <p:cNvPicPr>
                <a:picLocks noChangeAspect="1"/>
              </p:cNvPicPr>
              <p:nvPr/>
            </p:nvPicPr>
            <p:blipFill>
              <a:blip r:embed="rId3">
                <a:alphaModFix amt="82000"/>
              </a:blip>
              <a:stretch>
                <a:fillRect/>
              </a:stretch>
            </p:blipFill>
            <p:spPr>
              <a:xfrm>
                <a:off x="2949604" y="1673827"/>
                <a:ext cx="2743932" cy="2176604"/>
              </a:xfrm>
              <a:prstGeom prst="rect">
                <a:avLst/>
              </a:prstGeom>
            </p:spPr>
          </p:pic>
          <p:sp>
            <p:nvSpPr>
              <p:cNvPr id="106" name="TextBox 105"/>
              <p:cNvSpPr txBox="1">
                <a:spLocks noChangeAspect="1"/>
              </p:cNvSpPr>
              <p:nvPr/>
            </p:nvSpPr>
            <p:spPr>
              <a:xfrm>
                <a:off x="3076487" y="2300129"/>
                <a:ext cx="2757281" cy="1462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1F497D">
                        <a:lumMod val="90000"/>
                        <a:lumOff val="10000"/>
                      </a:srgbClr>
                    </a:solidFill>
                  </a:rPr>
                  <a:t>Common “Graph” Format &amp;</a:t>
                </a:r>
              </a:p>
              <a:p>
                <a:pPr algn="ctr"/>
                <a:r>
                  <a:rPr lang="en-US" sz="1600" b="1" dirty="0">
                    <a:solidFill>
                      <a:srgbClr val="1F497D">
                        <a:lumMod val="90000"/>
                        <a:lumOff val="10000"/>
                      </a:srgbClr>
                    </a:solidFill>
                  </a:rPr>
                  <a:t>Common Vocabularies</a:t>
                </a: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4348326" y="4344959"/>
              <a:ext cx="83849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rgbClr val="0F3661"/>
                  </a:solidFill>
                </a:rPr>
                <a:t>“</a:t>
              </a:r>
              <a:r>
                <a:rPr lang="en-US" sz="1300" b="1" dirty="0">
                  <a:solidFill>
                    <a:srgbClr val="4BACC6"/>
                  </a:solidFill>
                </a:rPr>
                <a:t>Bridges</a:t>
              </a:r>
              <a:r>
                <a:rPr lang="en-US" sz="1300" b="1" dirty="0">
                  <a:solidFill>
                    <a:srgbClr val="0F3661"/>
                  </a:solidFill>
                </a:rPr>
                <a:t>”</a:t>
              </a:r>
            </a:p>
          </p:txBody>
        </p:sp>
        <p:sp>
          <p:nvSpPr>
            <p:cNvPr id="57" name="Up-Down Arrow 56"/>
            <p:cNvSpPr/>
            <p:nvPr/>
          </p:nvSpPr>
          <p:spPr>
            <a:xfrm>
              <a:off x="4115597" y="2199588"/>
              <a:ext cx="202789" cy="521977"/>
            </a:xfrm>
            <a:prstGeom prst="upDownArrow">
              <a:avLst>
                <a:gd name="adj1" fmla="val 15454"/>
                <a:gd name="adj2" fmla="val 4753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545180" y="6135351"/>
              <a:ext cx="18008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1F497D">
                      <a:lumMod val="90000"/>
                      <a:lumOff val="10000"/>
                    </a:srgbClr>
                  </a:solidFill>
                </a:rPr>
                <a:t>Data on the Web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1436761" y="4686405"/>
              <a:ext cx="1802056" cy="1429618"/>
              <a:chOff x="502633" y="4521383"/>
              <a:chExt cx="2446971" cy="1941042"/>
            </a:xfrm>
          </p:grpSpPr>
          <p:grpSp>
            <p:nvGrpSpPr>
              <p:cNvPr id="99" name="Group 52"/>
              <p:cNvGrpSpPr/>
              <p:nvPr/>
            </p:nvGrpSpPr>
            <p:grpSpPr>
              <a:xfrm>
                <a:off x="502633" y="4521383"/>
                <a:ext cx="2446971" cy="1941042"/>
                <a:chOff x="2949604" y="4248478"/>
                <a:chExt cx="2743932" cy="2176604"/>
              </a:xfrm>
            </p:grpSpPr>
            <p:pic>
              <p:nvPicPr>
                <p:cNvPr id="102" name="Picture 101" descr="cloud07b.png"/>
                <p:cNvPicPr>
                  <a:picLocks noChangeAspect="1"/>
                </p:cNvPicPr>
                <p:nvPr/>
              </p:nvPicPr>
              <p:blipFill>
                <a:blip r:embed="rId3">
                  <a:alphaModFix amt="82000"/>
                </a:blip>
                <a:stretch>
                  <a:fillRect/>
                </a:stretch>
              </p:blipFill>
              <p:spPr>
                <a:xfrm>
                  <a:off x="2949604" y="4248478"/>
                  <a:ext cx="2743932" cy="2176604"/>
                </a:xfrm>
                <a:prstGeom prst="rect">
                  <a:avLst/>
                </a:prstGeom>
              </p:spPr>
            </p:pic>
            <p:sp>
              <p:nvSpPr>
                <p:cNvPr id="103" name="Vertical Scroll 102"/>
                <p:cNvSpPr/>
                <p:nvPr/>
              </p:nvSpPr>
              <p:spPr>
                <a:xfrm>
                  <a:off x="4703311" y="4922629"/>
                  <a:ext cx="441158" cy="372143"/>
                </a:xfrm>
                <a:prstGeom prst="verticalScroll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Document 103"/>
                <p:cNvSpPr/>
                <p:nvPr/>
              </p:nvSpPr>
              <p:spPr>
                <a:xfrm>
                  <a:off x="3907526" y="5370530"/>
                  <a:ext cx="508000" cy="372142"/>
                </a:xfrm>
                <a:prstGeom prst="flowChartDocumen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00" name="Magnetic Disk 99"/>
              <p:cNvSpPr/>
              <p:nvPr/>
            </p:nvSpPr>
            <p:spPr>
              <a:xfrm>
                <a:off x="2148961" y="5670735"/>
                <a:ext cx="315390" cy="497586"/>
              </a:xfrm>
              <a:prstGeom prst="flowChartMagneticDisk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Multidocument 100"/>
              <p:cNvSpPr/>
              <p:nvPr/>
            </p:nvSpPr>
            <p:spPr>
              <a:xfrm>
                <a:off x="897008" y="4935845"/>
                <a:ext cx="563552" cy="403023"/>
              </a:xfrm>
              <a:prstGeom prst="flowChartMultidocumen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3456608" y="4686408"/>
              <a:ext cx="1628775" cy="1292161"/>
              <a:chOff x="3245338" y="4521387"/>
              <a:chExt cx="2211677" cy="1754412"/>
            </a:xfrm>
          </p:grpSpPr>
          <p:grpSp>
            <p:nvGrpSpPr>
              <p:cNvPr id="93" name="Group 52"/>
              <p:cNvGrpSpPr/>
              <p:nvPr/>
            </p:nvGrpSpPr>
            <p:grpSpPr>
              <a:xfrm>
                <a:off x="3245338" y="4521387"/>
                <a:ext cx="2211677" cy="1754412"/>
                <a:chOff x="2949605" y="4248478"/>
                <a:chExt cx="2480085" cy="1967323"/>
              </a:xfrm>
            </p:grpSpPr>
            <p:pic>
              <p:nvPicPr>
                <p:cNvPr id="96" name="Picture 95" descr="cloud07b.png"/>
                <p:cNvPicPr>
                  <a:picLocks noChangeAspect="1"/>
                </p:cNvPicPr>
                <p:nvPr/>
              </p:nvPicPr>
              <p:blipFill>
                <a:blip r:embed="rId3">
                  <a:alphaModFix amt="82000"/>
                </a:blip>
                <a:stretch>
                  <a:fillRect/>
                </a:stretch>
              </p:blipFill>
              <p:spPr>
                <a:xfrm>
                  <a:off x="2949605" y="4248478"/>
                  <a:ext cx="2480085" cy="1967323"/>
                </a:xfrm>
                <a:prstGeom prst="rect">
                  <a:avLst/>
                </a:prstGeom>
              </p:spPr>
            </p:pic>
            <p:sp>
              <p:nvSpPr>
                <p:cNvPr id="97" name="Magnetic Disk 96"/>
                <p:cNvSpPr/>
                <p:nvPr/>
              </p:nvSpPr>
              <p:spPr>
                <a:xfrm>
                  <a:off x="3302319" y="4701999"/>
                  <a:ext cx="481263" cy="372142"/>
                </a:xfrm>
                <a:prstGeom prst="flowChartMagneticDisk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8" name="Document 97"/>
                <p:cNvSpPr/>
                <p:nvPr/>
              </p:nvSpPr>
              <p:spPr>
                <a:xfrm>
                  <a:off x="3783582" y="5351242"/>
                  <a:ext cx="508000" cy="372142"/>
                </a:xfrm>
                <a:prstGeom prst="flowChartDocumen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4" name="Direct Access Storage 93"/>
              <p:cNvSpPr/>
              <p:nvPr/>
            </p:nvSpPr>
            <p:spPr>
              <a:xfrm>
                <a:off x="4612387" y="5853868"/>
                <a:ext cx="406064" cy="297467"/>
              </a:xfrm>
              <a:prstGeom prst="flowChartMagneticDrum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Internal Storage 94"/>
              <p:cNvSpPr/>
              <p:nvPr/>
            </p:nvSpPr>
            <p:spPr>
              <a:xfrm>
                <a:off x="4849977" y="5185108"/>
                <a:ext cx="336947" cy="336893"/>
              </a:xfrm>
              <a:prstGeom prst="flowChartInternalStorag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2" name="Up-Down Arrow 61"/>
            <p:cNvSpPr/>
            <p:nvPr/>
          </p:nvSpPr>
          <p:spPr>
            <a:xfrm rot="2972012">
              <a:off x="3068129" y="3854940"/>
              <a:ext cx="202810" cy="1058099"/>
            </a:xfrm>
            <a:prstGeom prst="upDownArrow">
              <a:avLst>
                <a:gd name="adj1" fmla="val 15454"/>
                <a:gd name="adj2" fmla="val 4753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Up-Down Arrow 70"/>
            <p:cNvSpPr/>
            <p:nvPr/>
          </p:nvSpPr>
          <p:spPr>
            <a:xfrm rot="18303808">
              <a:off x="5559975" y="3815910"/>
              <a:ext cx="202810" cy="1058099"/>
            </a:xfrm>
            <a:prstGeom prst="upDownArrow">
              <a:avLst>
                <a:gd name="adj1" fmla="val 15454"/>
                <a:gd name="adj2" fmla="val 4753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476458" y="4686405"/>
              <a:ext cx="1802056" cy="1429618"/>
              <a:chOff x="5988046" y="4521383"/>
              <a:chExt cx="2446971" cy="1941042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5988046" y="4521383"/>
                <a:ext cx="2446971" cy="1941042"/>
                <a:chOff x="5988046" y="4521383"/>
                <a:chExt cx="2446971" cy="1941042"/>
              </a:xfrm>
            </p:grpSpPr>
            <p:grpSp>
              <p:nvGrpSpPr>
                <p:cNvPr id="88" name="Group 52"/>
                <p:cNvGrpSpPr/>
                <p:nvPr/>
              </p:nvGrpSpPr>
              <p:grpSpPr>
                <a:xfrm>
                  <a:off x="5988046" y="4521383"/>
                  <a:ext cx="2446971" cy="1941042"/>
                  <a:chOff x="2949604" y="4248478"/>
                  <a:chExt cx="2743932" cy="2176604"/>
                </a:xfrm>
              </p:grpSpPr>
              <p:pic>
                <p:nvPicPr>
                  <p:cNvPr id="90" name="Picture 89" descr="cloud07b.png"/>
                  <p:cNvPicPr>
                    <a:picLocks noChangeAspect="1"/>
                  </p:cNvPicPr>
                  <p:nvPr/>
                </p:nvPicPr>
                <p:blipFill>
                  <a:blip r:embed="rId3">
                    <a:alphaModFix amt="82000"/>
                  </a:blip>
                  <a:stretch>
                    <a:fillRect/>
                  </a:stretch>
                </p:blipFill>
                <p:spPr>
                  <a:xfrm>
                    <a:off x="2949604" y="4248478"/>
                    <a:ext cx="2743932" cy="2176604"/>
                  </a:xfrm>
                  <a:prstGeom prst="rect">
                    <a:avLst/>
                  </a:prstGeom>
                </p:spPr>
              </p:pic>
              <p:sp>
                <p:nvSpPr>
                  <p:cNvPr id="91" name="Vertical Scroll 90"/>
                  <p:cNvSpPr/>
                  <p:nvPr/>
                </p:nvSpPr>
                <p:spPr>
                  <a:xfrm>
                    <a:off x="4703311" y="4922629"/>
                    <a:ext cx="441158" cy="372143"/>
                  </a:xfrm>
                  <a:prstGeom prst="verticalScroll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2" name="Document 91"/>
                  <p:cNvSpPr/>
                  <p:nvPr/>
                </p:nvSpPr>
                <p:spPr>
                  <a:xfrm>
                    <a:off x="4359005" y="5537314"/>
                    <a:ext cx="508000" cy="372142"/>
                  </a:xfrm>
                  <a:prstGeom prst="flowChartDocumen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89" name="Multidocument 88"/>
                <p:cNvSpPr/>
                <p:nvPr/>
              </p:nvSpPr>
              <p:spPr>
                <a:xfrm>
                  <a:off x="6602391" y="5056177"/>
                  <a:ext cx="563552" cy="403023"/>
                </a:xfrm>
                <a:prstGeom prst="flowChartMultidocumen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6602391" y="5687934"/>
                <a:ext cx="393414" cy="331868"/>
                <a:chOff x="825870" y="3910294"/>
                <a:chExt cx="393414" cy="331868"/>
              </a:xfrm>
            </p:grpSpPr>
            <p:sp>
              <p:nvSpPr>
                <p:cNvPr id="75" name="Vertical Scroll 74"/>
                <p:cNvSpPr/>
                <p:nvPr/>
              </p:nvSpPr>
              <p:spPr>
                <a:xfrm>
                  <a:off x="825870" y="3910294"/>
                  <a:ext cx="393414" cy="331868"/>
                </a:xfrm>
                <a:prstGeom prst="verticalScroll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76" name="Group 33"/>
                <p:cNvGrpSpPr/>
                <p:nvPr/>
              </p:nvGrpSpPr>
              <p:grpSpPr>
                <a:xfrm>
                  <a:off x="905352" y="3996929"/>
                  <a:ext cx="231375" cy="200525"/>
                  <a:chOff x="4659312" y="2789237"/>
                  <a:chExt cx="1143000" cy="990600"/>
                </a:xfrm>
              </p:grpSpPr>
              <p:sp>
                <p:nvSpPr>
                  <p:cNvPr id="77" name="Oval 76"/>
                  <p:cNvSpPr/>
                  <p:nvPr/>
                </p:nvSpPr>
                <p:spPr bwMode="auto">
                  <a:xfrm>
                    <a:off x="4887912" y="2789237"/>
                    <a:ext cx="152400" cy="152400"/>
                  </a:xfrm>
                  <a:prstGeom prst="ellipse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b="1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 bwMode="auto">
                  <a:xfrm>
                    <a:off x="5116512" y="3170237"/>
                    <a:ext cx="152400" cy="152400"/>
                  </a:xfrm>
                  <a:prstGeom prst="ellipse">
                    <a:avLst/>
                  </a:prstGeom>
                  <a:solidFill>
                    <a:srgbClr val="00009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b="1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 bwMode="auto">
                  <a:xfrm>
                    <a:off x="5573712" y="2789237"/>
                    <a:ext cx="152400" cy="152400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b="1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 bwMode="auto">
                  <a:xfrm>
                    <a:off x="5649912" y="3246437"/>
                    <a:ext cx="152400" cy="152400"/>
                  </a:xfrm>
                  <a:prstGeom prst="ellipse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b="1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 bwMode="auto">
                  <a:xfrm>
                    <a:off x="4659312" y="3398837"/>
                    <a:ext cx="152400" cy="152400"/>
                  </a:xfrm>
                  <a:prstGeom prst="ellipse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b="1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 bwMode="auto">
                  <a:xfrm>
                    <a:off x="5345112" y="3627437"/>
                    <a:ext cx="152400" cy="1524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b="1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83" name="Straight Arrow Connector 82"/>
                  <p:cNvCxnSpPr>
                    <a:stCxn id="77" idx="6"/>
                    <a:endCxn id="79" idx="2"/>
                  </p:cNvCxnSpPr>
                  <p:nvPr/>
                </p:nvCxnSpPr>
                <p:spPr bwMode="auto">
                  <a:xfrm>
                    <a:off x="5040312" y="2865437"/>
                    <a:ext cx="533400" cy="1588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sm" len="sm"/>
                  </a:ln>
                  <a:effectLst/>
                </p:spPr>
              </p:cxnSp>
              <p:cxnSp>
                <p:nvCxnSpPr>
                  <p:cNvPr id="84" name="Straight Arrow Connector 83"/>
                  <p:cNvCxnSpPr>
                    <a:stCxn id="77" idx="5"/>
                    <a:endCxn id="80" idx="1"/>
                  </p:cNvCxnSpPr>
                  <p:nvPr/>
                </p:nvCxnSpPr>
                <p:spPr bwMode="auto">
                  <a:xfrm rot="16200000" flipH="1">
                    <a:off x="5170394" y="2766919"/>
                    <a:ext cx="349436" cy="654236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sm" len="sm"/>
                  </a:ln>
                  <a:effectLst/>
                </p:spPr>
              </p:cxnSp>
              <p:cxnSp>
                <p:nvCxnSpPr>
                  <p:cNvPr id="85" name="Straight Arrow Connector 84"/>
                  <p:cNvCxnSpPr>
                    <a:stCxn id="81" idx="7"/>
                    <a:endCxn id="78" idx="2"/>
                  </p:cNvCxnSpPr>
                  <p:nvPr/>
                </p:nvCxnSpPr>
                <p:spPr bwMode="auto">
                  <a:xfrm rot="5400000" flipH="1" flipV="1">
                    <a:off x="4865594" y="3170237"/>
                    <a:ext cx="174718" cy="327118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sm" len="sm"/>
                  </a:ln>
                  <a:effectLst/>
                </p:spPr>
              </p:cxnSp>
              <p:cxnSp>
                <p:nvCxnSpPr>
                  <p:cNvPr id="86" name="Straight Arrow Connector 85"/>
                  <p:cNvCxnSpPr>
                    <a:stCxn id="78" idx="5"/>
                    <a:endCxn id="82" idx="0"/>
                  </p:cNvCxnSpPr>
                  <p:nvPr/>
                </p:nvCxnSpPr>
                <p:spPr bwMode="auto">
                  <a:xfrm rot="16200000" flipH="1">
                    <a:off x="5170394" y="3376519"/>
                    <a:ext cx="327118" cy="174718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sm" len="sm"/>
                  </a:ln>
                  <a:effectLst/>
                </p:spPr>
              </p:cxnSp>
              <p:cxnSp>
                <p:nvCxnSpPr>
                  <p:cNvPr id="87" name="Straight Arrow Connector 29"/>
                  <p:cNvCxnSpPr>
                    <a:stCxn id="82" idx="7"/>
                    <a:endCxn id="79" idx="4"/>
                  </p:cNvCxnSpPr>
                  <p:nvPr/>
                </p:nvCxnSpPr>
                <p:spPr bwMode="auto">
                  <a:xfrm rot="5400000" flipH="1" flipV="1">
                    <a:off x="5208494" y="3208337"/>
                    <a:ext cx="708118" cy="174718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sm" len="sm"/>
                  </a:ln>
                  <a:effectLst/>
                </p:spPr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3671690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la </a:t>
            </a:r>
            <a:r>
              <a:rPr lang="en-US" dirty="0" err="1" smtClean="0"/>
              <a:t>rappresentazione</a:t>
            </a:r>
            <a:r>
              <a:rPr lang="en-US" dirty="0" smtClean="0"/>
              <a:t> come </a:t>
            </a:r>
            <a:r>
              <a:rPr lang="en-US" dirty="0" err="1" smtClean="0"/>
              <a:t>grafo</a:t>
            </a:r>
            <a:r>
              <a:rPr lang="en-US" dirty="0" smtClean="0"/>
              <a:t> è  </a:t>
            </a:r>
            <a:r>
              <a:rPr lang="en-US" dirty="0" err="1" smtClean="0"/>
              <a:t>indipendente</a:t>
            </a:r>
            <a:r>
              <a:rPr lang="en-US" dirty="0" smtClean="0"/>
              <a:t> </a:t>
            </a:r>
            <a:r>
              <a:rPr lang="en-US" dirty="0" err="1" smtClean="0"/>
              <a:t>dalle</a:t>
            </a:r>
            <a:r>
              <a:rPr lang="en-US" dirty="0" smtClean="0"/>
              <a:t> </a:t>
            </a:r>
            <a:r>
              <a:rPr lang="en-US" dirty="0" err="1" smtClean="0"/>
              <a:t>struttura</a:t>
            </a:r>
            <a:r>
              <a:rPr lang="en-US" dirty="0" smtClean="0"/>
              <a:t> </a:t>
            </a:r>
            <a:r>
              <a:rPr lang="en-US" dirty="0" err="1" smtClean="0"/>
              <a:t>reali</a:t>
            </a:r>
            <a:r>
              <a:rPr lang="en-US" dirty="0" smtClean="0"/>
              <a:t> </a:t>
            </a:r>
            <a:r>
              <a:rPr lang="en-US" dirty="0" err="1" smtClean="0"/>
              <a:t>sottostanti</a:t>
            </a:r>
            <a:endParaRPr lang="en-US" dirty="0" smtClean="0"/>
          </a:p>
          <a:p>
            <a:r>
              <a:rPr lang="en-US" dirty="0" smtClean="0"/>
              <a:t>… </a:t>
            </a:r>
            <a:r>
              <a:rPr lang="en-US" dirty="0" err="1" smtClean="0"/>
              <a:t>modifiche</a:t>
            </a:r>
            <a:r>
              <a:rPr lang="en-US" dirty="0" smtClean="0"/>
              <a:t> a database schema, </a:t>
            </a:r>
            <a:r>
              <a:rPr lang="en-US" dirty="0" err="1" smtClean="0"/>
              <a:t>strutture</a:t>
            </a:r>
            <a:r>
              <a:rPr lang="en-US" dirty="0" smtClean="0"/>
              <a:t> XHTML, etc. non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impatto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complesso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“schema independence”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possono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aggiunti</a:t>
            </a:r>
            <a:r>
              <a:rPr lang="en-US" dirty="0" smtClean="0"/>
              <a:t>, </a:t>
            </a:r>
            <a:r>
              <a:rPr lang="en-US" dirty="0" err="1" smtClean="0"/>
              <a:t>senza</a:t>
            </a:r>
            <a:r>
              <a:rPr lang="en-US" dirty="0" smtClean="0"/>
              <a:t> </a:t>
            </a:r>
            <a:r>
              <a:rPr lang="en-US" dirty="0" err="1" smtClean="0"/>
              <a:t>soluzione</a:t>
            </a:r>
            <a:r>
              <a:rPr lang="en-US" dirty="0" smtClean="0"/>
              <a:t> di </a:t>
            </a:r>
            <a:r>
              <a:rPr lang="en-US" dirty="0" err="1" smtClean="0"/>
              <a:t>continuità</a:t>
            </a:r>
            <a:r>
              <a:rPr lang="en-US" dirty="0" smtClean="0"/>
              <a:t>, </a:t>
            </a:r>
            <a:r>
              <a:rPr lang="en-US" dirty="0" err="1" smtClean="0"/>
              <a:t>nuovi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/>
              <a:t> </a:t>
            </a:r>
            <a:r>
              <a:rPr lang="en-US" dirty="0" smtClean="0"/>
              <a:t>o </a:t>
            </a:r>
            <a:r>
              <a:rPr lang="en-US" dirty="0" err="1" smtClean="0"/>
              <a:t>nuove</a:t>
            </a:r>
            <a:r>
              <a:rPr lang="en-US" dirty="0" smtClean="0"/>
              <a:t> </a:t>
            </a:r>
            <a:r>
              <a:rPr lang="en-US" dirty="0" err="1" smtClean="0"/>
              <a:t>connessioni</a:t>
            </a:r>
            <a:endParaRPr lang="en-US" dirty="0" smtClean="0"/>
          </a:p>
          <a:p>
            <a:pPr lvl="1"/>
            <a:r>
              <a:rPr lang="it-IT" dirty="0"/>
              <a:t>f</a:t>
            </a:r>
            <a:r>
              <a:rPr lang="it-IT" dirty="0" smtClean="0"/>
              <a:t>lessibilità</a:t>
            </a:r>
            <a:r>
              <a:rPr lang="it-IT" dirty="0" smtClean="0"/>
              <a:t>, espandibilità</a:t>
            </a:r>
            <a:endParaRPr lang="en-US" dirty="0"/>
          </a:p>
        </p:txBody>
      </p:sp>
      <p:sp>
        <p:nvSpPr>
          <p:cNvPr id="901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err="1" smtClean="0"/>
              <a:t>vantaggi</a:t>
            </a:r>
            <a:r>
              <a:rPr lang="en-US" dirty="0" smtClean="0"/>
              <a:t> del </a:t>
            </a:r>
            <a:r>
              <a:rPr lang="en-US" dirty="0" err="1" smtClean="0"/>
              <a:t>processo</a:t>
            </a:r>
            <a:r>
              <a:rPr lang="en-US" dirty="0" smtClean="0"/>
              <a:t> di </a:t>
            </a:r>
            <a:r>
              <a:rPr lang="en-US" dirty="0" err="1" smtClean="0"/>
              <a:t>astrazione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7104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Contenuto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Integrazione dei dati</a:t>
            </a:r>
          </a:p>
          <a:p>
            <a:pPr lvl="1"/>
            <a:r>
              <a:rPr lang="it-IT" dirty="0" smtClean="0"/>
              <a:t>Un esempio semplice</a:t>
            </a:r>
          </a:p>
          <a:p>
            <a:pPr lvl="1"/>
            <a:r>
              <a:rPr lang="it-IT" dirty="0" smtClean="0"/>
              <a:t>Merging e URI</a:t>
            </a:r>
          </a:p>
          <a:p>
            <a:r>
              <a:rPr lang="it-IT" dirty="0" smtClean="0"/>
              <a:t>Semantic Web</a:t>
            </a:r>
          </a:p>
          <a:p>
            <a:pPr lvl="1"/>
            <a:r>
              <a:rPr lang="it-IT" dirty="0" smtClean="0"/>
              <a:t>Architettura</a:t>
            </a:r>
          </a:p>
          <a:p>
            <a:pPr lvl="1"/>
            <a:r>
              <a:rPr lang="it-IT" dirty="0" smtClean="0"/>
              <a:t>Metadati</a:t>
            </a:r>
          </a:p>
          <a:p>
            <a:r>
              <a:rPr lang="it-IT" dirty="0" smtClean="0"/>
              <a:t>RDF</a:t>
            </a:r>
          </a:p>
          <a:p>
            <a:r>
              <a:rPr lang="it-IT" dirty="0" smtClean="0"/>
              <a:t>Conclusioni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00" y="274638"/>
            <a:ext cx="1475232" cy="127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07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dirty="0" err="1" smtClean="0"/>
              <a:t>steso</a:t>
            </a:r>
            <a:r>
              <a:rPr lang="en-US" dirty="0" smtClean="0"/>
              <a:t>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sul</a:t>
            </a:r>
            <a:r>
              <a:rPr lang="en-US" dirty="0"/>
              <a:t> Web</a:t>
            </a:r>
          </a:p>
          <a:p>
            <a:r>
              <a:rPr lang="en-US" dirty="0" smtClean="0"/>
              <a:t>Mediante </a:t>
            </a:r>
            <a:r>
              <a:rPr lang="en-US" dirty="0" err="1" smtClean="0"/>
              <a:t>gli</a:t>
            </a:r>
            <a:r>
              <a:rPr lang="en-US" dirty="0" smtClean="0"/>
              <a:t> URI </a:t>
            </a:r>
            <a:r>
              <a:rPr lang="en-US" dirty="0" err="1" smtClean="0"/>
              <a:t>possiamo</a:t>
            </a:r>
            <a:r>
              <a:rPr lang="en-US" dirty="0" smtClean="0"/>
              <a:t> </a:t>
            </a:r>
            <a:r>
              <a:rPr lang="en-US" dirty="0" err="1" smtClean="0"/>
              <a:t>collegare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qualunque</a:t>
            </a:r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 a </a:t>
            </a:r>
            <a:r>
              <a:rPr lang="en-US" dirty="0" err="1" smtClean="0">
                <a:solidFill>
                  <a:srgbClr val="FF0000"/>
                </a:solidFill>
              </a:rPr>
              <a:t>qualunque</a:t>
            </a:r>
            <a:r>
              <a:rPr lang="en-US" dirty="0" smtClean="0"/>
              <a:t> </a:t>
            </a:r>
            <a:r>
              <a:rPr lang="en-US" dirty="0" err="1" smtClean="0"/>
              <a:t>altro</a:t>
            </a:r>
            <a:r>
              <a:rPr lang="en-US" dirty="0" smtClean="0"/>
              <a:t> </a:t>
            </a:r>
          </a:p>
        </p:txBody>
      </p:sp>
      <p:sp>
        <p:nvSpPr>
          <p:cNvPr id="9216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Effetto</a:t>
            </a:r>
            <a:r>
              <a:rPr lang="en-US" dirty="0" smtClean="0"/>
              <a:t> network”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14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processo</a:t>
            </a:r>
            <a:r>
              <a:rPr lang="en-US" dirty="0" smtClean="0"/>
              <a:t>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anche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ricco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conoscenza addizionale può essere anche molto complessa </a:t>
            </a:r>
          </a:p>
          <a:p>
            <a:r>
              <a:rPr lang="it-IT" dirty="0"/>
              <a:t>È qui che entrano in gioco le </a:t>
            </a:r>
            <a:r>
              <a:rPr lang="it-IT" i="1" dirty="0">
                <a:solidFill>
                  <a:srgbClr val="FF0000"/>
                </a:solidFill>
              </a:rPr>
              <a:t>ontologie</a:t>
            </a:r>
            <a:r>
              <a:rPr lang="it-IT" dirty="0"/>
              <a:t>, le </a:t>
            </a:r>
            <a:r>
              <a:rPr lang="it-IT" i="1" dirty="0"/>
              <a:t>regole</a:t>
            </a:r>
            <a:r>
              <a:rPr lang="it-IT" dirty="0"/>
              <a:t>, etc. </a:t>
            </a:r>
          </a:p>
          <a:p>
            <a:r>
              <a:rPr lang="it-IT" dirty="0"/>
              <a:t>Il processo di </a:t>
            </a:r>
            <a:r>
              <a:rPr lang="it-IT" i="1" dirty="0"/>
              <a:t>astrazione</a:t>
            </a:r>
            <a:r>
              <a:rPr lang="it-IT" dirty="0"/>
              <a:t> è vantaggioso perché la rappresentazione come </a:t>
            </a:r>
            <a:r>
              <a:rPr lang="it-IT" i="1" dirty="0">
                <a:solidFill>
                  <a:srgbClr val="FF0000"/>
                </a:solidFill>
              </a:rPr>
              <a:t>grafo</a:t>
            </a:r>
            <a:r>
              <a:rPr lang="it-IT" dirty="0"/>
              <a:t> è indipendente dalle strutture dati sottostanti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31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432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 Semantic Web </a:t>
            </a:r>
            <a:r>
              <a:rPr lang="en-US" dirty="0" err="1" smtClean="0"/>
              <a:t>fornisce</a:t>
            </a:r>
            <a:r>
              <a:rPr lang="en-US" dirty="0" smtClean="0"/>
              <a:t> le </a:t>
            </a:r>
            <a:r>
              <a:rPr lang="en-US" dirty="0" err="1" smtClean="0"/>
              <a:t>tecnologie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rendono</a:t>
            </a:r>
            <a:r>
              <a:rPr lang="en-US" dirty="0" smtClean="0"/>
              <a:t>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questa</a:t>
            </a:r>
            <a:r>
              <a:rPr lang="en-US" dirty="0" smtClean="0"/>
              <a:t> </a:t>
            </a:r>
            <a:r>
              <a:rPr lang="en-US" dirty="0" err="1" smtClean="0"/>
              <a:t>integrazione</a:t>
            </a:r>
            <a:r>
              <a:rPr lang="en-US" dirty="0" smtClean="0"/>
              <a:t>!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 </a:t>
            </a:r>
            <a:r>
              <a:rPr lang="en-US" dirty="0" err="1" smtClean="0"/>
              <a:t>scopo</a:t>
            </a:r>
            <a:r>
              <a:rPr lang="en-US" dirty="0" smtClean="0"/>
              <a:t> di </a:t>
            </a:r>
            <a:r>
              <a:rPr lang="en-US" dirty="0" err="1" smtClean="0"/>
              <a:t>questo</a:t>
            </a:r>
            <a:r>
              <a:rPr lang="en-US" dirty="0" smtClean="0"/>
              <a:t> tutorial è </a:t>
            </a:r>
            <a:r>
              <a:rPr lang="en-US" dirty="0" err="1" smtClean="0"/>
              <a:t>appunto</a:t>
            </a:r>
            <a:r>
              <a:rPr lang="en-US" dirty="0" smtClean="0"/>
              <a:t> </a:t>
            </a:r>
            <a:r>
              <a:rPr lang="en-US" dirty="0" err="1" smtClean="0"/>
              <a:t>quello</a:t>
            </a:r>
            <a:r>
              <a:rPr lang="en-US" dirty="0" smtClean="0"/>
              <a:t> di </a:t>
            </a:r>
            <a:r>
              <a:rPr lang="en-US" dirty="0" err="1" smtClean="0"/>
              <a:t>fornire</a:t>
            </a:r>
            <a:r>
              <a:rPr lang="en-US" dirty="0" smtClean="0"/>
              <a:t> </a:t>
            </a:r>
            <a:r>
              <a:rPr lang="en-US" dirty="0" err="1" smtClean="0"/>
              <a:t>unquadro</a:t>
            </a:r>
            <a:r>
              <a:rPr lang="en-US" dirty="0" smtClean="0"/>
              <a:t> </a:t>
            </a:r>
            <a:r>
              <a:rPr lang="en-US" dirty="0" err="1" smtClean="0"/>
              <a:t>complessivo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942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 </a:t>
            </a:r>
            <a:r>
              <a:rPr lang="en-US" dirty="0" err="1" smtClean="0"/>
              <a:t>il</a:t>
            </a:r>
            <a:r>
              <a:rPr lang="en-US" dirty="0" smtClean="0"/>
              <a:t> Semantic Web?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369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L’architettura</a:t>
            </a:r>
            <a:r>
              <a:rPr lang="en-US" dirty="0" smtClean="0"/>
              <a:t> del Semantic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417638"/>
            <a:ext cx="4691743" cy="4675413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Il Semantic Web ... </a:t>
            </a:r>
            <a:endParaRPr lang="it-IT" dirty="0" smtClean="0"/>
          </a:p>
          <a:p>
            <a:pPr lvl="1"/>
            <a:r>
              <a:rPr lang="it-IT" dirty="0" smtClean="0"/>
              <a:t>è </a:t>
            </a:r>
            <a:r>
              <a:rPr lang="it-IT" dirty="0"/>
              <a:t>un' infrastruttura basata su metadati per poter svolgere </a:t>
            </a:r>
            <a:r>
              <a:rPr lang="it-IT" i="1" dirty="0"/>
              <a:t>ragionamenti</a:t>
            </a:r>
            <a:r>
              <a:rPr lang="it-IT" dirty="0"/>
              <a:t> sul Web </a:t>
            </a:r>
          </a:p>
          <a:p>
            <a:pPr lvl="1"/>
            <a:r>
              <a:rPr lang="it-IT" i="1" dirty="0"/>
              <a:t>estende</a:t>
            </a:r>
            <a:r>
              <a:rPr lang="it-IT" dirty="0"/>
              <a:t>, non sostituisce il web attuale </a:t>
            </a:r>
          </a:p>
          <a:p>
            <a:r>
              <a:rPr lang="it-IT" dirty="0"/>
              <a:t>I metadati sono: </a:t>
            </a:r>
            <a:endParaRPr lang="it-IT" dirty="0" smtClean="0"/>
          </a:p>
          <a:p>
            <a:pPr lvl="1"/>
            <a:r>
              <a:rPr lang="it-IT" dirty="0" smtClean="0"/>
              <a:t>Informazioni</a:t>
            </a:r>
            <a:r>
              <a:rPr lang="it-IT" dirty="0"/>
              <a:t>, elaborabili automaticamente (</a:t>
            </a:r>
            <a:r>
              <a:rPr lang="it-IT" i="1" dirty="0"/>
              <a:t>machine understandable</a:t>
            </a:r>
            <a:r>
              <a:rPr lang="it-IT" dirty="0"/>
              <a:t>), relative a una risorsa web o a qualche altra cosa </a:t>
            </a:r>
          </a:p>
          <a:p>
            <a:pPr lvl="1"/>
            <a:r>
              <a:rPr lang="it-IT" dirty="0"/>
              <a:t>... </a:t>
            </a:r>
            <a:r>
              <a:rPr lang="it-IT" i="1" dirty="0"/>
              <a:t>data about data</a:t>
            </a:r>
            <a:r>
              <a:rPr lang="it-IT" dirty="0"/>
              <a:t> </a:t>
            </a:r>
          </a:p>
          <a:p>
            <a:pPr lvl="1"/>
            <a:r>
              <a:rPr lang="it-IT" dirty="0"/>
              <a:t>... informazioni che possono essere utilizzate da </a:t>
            </a:r>
            <a:r>
              <a:rPr lang="it-IT" i="1" dirty="0"/>
              <a:t>intelligent software agents</a:t>
            </a:r>
            <a:r>
              <a:rPr lang="it-IT" dirty="0"/>
              <a:t> per fare un uso appropriato delle risorse </a:t>
            </a:r>
          </a:p>
          <a:p>
            <a:pPr lvl="1"/>
            <a:r>
              <a:rPr lang="it-IT" dirty="0"/>
              <a:t>... </a:t>
            </a:r>
            <a:r>
              <a:rPr lang="it-IT" i="1" dirty="0"/>
              <a:t>dati</a:t>
            </a:r>
            <a:r>
              <a:rPr lang="it-IT" dirty="0"/>
              <a:t> ... </a:t>
            </a:r>
          </a:p>
          <a:p>
            <a:pPr lvl="1"/>
            <a:r>
              <a:rPr lang="it-IT" dirty="0"/>
              <a:t>... che possono essere </a:t>
            </a:r>
            <a:r>
              <a:rPr lang="it-IT" i="1" dirty="0"/>
              <a:t>descritti da altri metadati</a:t>
            </a:r>
            <a:r>
              <a:rPr lang="it-IT" dirty="0"/>
              <a:t> ...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33</a:t>
            </a:fld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349" y="1582512"/>
            <a:ext cx="3997908" cy="419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34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Perché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metadati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Nel Web di oggi tutte le informazioni sono </a:t>
            </a:r>
            <a:r>
              <a:rPr lang="it-IT" dirty="0" smtClean="0"/>
              <a:t>"</a:t>
            </a:r>
            <a:r>
              <a:rPr lang="it-IT" i="1" dirty="0" smtClean="0">
                <a:solidFill>
                  <a:srgbClr val="FF0000"/>
                </a:solidFill>
              </a:rPr>
              <a:t>machine </a:t>
            </a:r>
            <a:r>
              <a:rPr lang="it-IT" i="1" dirty="0">
                <a:solidFill>
                  <a:srgbClr val="FF0000"/>
                </a:solidFill>
              </a:rPr>
              <a:t>readable</a:t>
            </a:r>
            <a:r>
              <a:rPr lang="it-IT" dirty="0"/>
              <a:t>" </a:t>
            </a:r>
          </a:p>
          <a:p>
            <a:r>
              <a:rPr lang="it-IT" dirty="0"/>
              <a:t>Nel Semantic Web le informazioni devono essere </a:t>
            </a:r>
            <a:r>
              <a:rPr lang="it-IT" dirty="0" smtClean="0"/>
              <a:t>"</a:t>
            </a:r>
            <a:r>
              <a:rPr lang="it-IT" i="1" dirty="0" smtClean="0">
                <a:solidFill>
                  <a:srgbClr val="FF0000"/>
                </a:solidFill>
              </a:rPr>
              <a:t>machine </a:t>
            </a:r>
            <a:r>
              <a:rPr lang="it-IT" i="1" dirty="0">
                <a:solidFill>
                  <a:srgbClr val="FF0000"/>
                </a:solidFill>
              </a:rPr>
              <a:t>understandable</a:t>
            </a:r>
            <a:r>
              <a:rPr lang="it-IT" dirty="0"/>
              <a:t>".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Quindi </a:t>
            </a:r>
            <a:r>
              <a:rPr lang="it-IT" dirty="0"/>
              <a:t>occorrono: </a:t>
            </a:r>
          </a:p>
          <a:p>
            <a:pPr lvl="1"/>
            <a:r>
              <a:rPr lang="it-IT" i="1" dirty="0">
                <a:solidFill>
                  <a:srgbClr val="FF0000"/>
                </a:solidFill>
              </a:rPr>
              <a:t>nomi non ambigui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per le risorse (URI) </a:t>
            </a:r>
          </a:p>
          <a:p>
            <a:pPr lvl="1"/>
            <a:r>
              <a:rPr lang="it-IT" dirty="0"/>
              <a:t>un </a:t>
            </a:r>
            <a:r>
              <a:rPr lang="it-IT" i="1" dirty="0">
                <a:solidFill>
                  <a:srgbClr val="FF0000"/>
                </a:solidFill>
              </a:rPr>
              <a:t>data model condiviso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per esprimere i metadati (RDF) </a:t>
            </a:r>
          </a:p>
          <a:p>
            <a:pPr lvl="1"/>
            <a:r>
              <a:rPr lang="it-IT" dirty="0"/>
              <a:t>un modo per </a:t>
            </a:r>
            <a:r>
              <a:rPr lang="it-IT" i="1" dirty="0">
                <a:solidFill>
                  <a:srgbClr val="FF0000"/>
                </a:solidFill>
              </a:rPr>
              <a:t>accedere ai metadati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sul Web </a:t>
            </a:r>
          </a:p>
          <a:p>
            <a:pPr lvl="1"/>
            <a:r>
              <a:rPr lang="it-IT" i="1" dirty="0">
                <a:solidFill>
                  <a:srgbClr val="FF0000"/>
                </a:solidFill>
              </a:rPr>
              <a:t>vocabolari</a:t>
            </a:r>
            <a:r>
              <a:rPr lang="it-IT" dirty="0"/>
              <a:t> condivisi (</a:t>
            </a:r>
            <a:r>
              <a:rPr lang="it-IT" i="1" dirty="0">
                <a:solidFill>
                  <a:srgbClr val="FF0000"/>
                </a:solidFill>
              </a:rPr>
              <a:t>ontologie</a:t>
            </a:r>
            <a:r>
              <a:rPr lang="it-IT" dirty="0"/>
              <a:t>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34</a:t>
            </a:fld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7" y="502331"/>
            <a:ext cx="6286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Architettura del Web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Decentralizzazione</a:t>
            </a:r>
          </a:p>
          <a:p>
            <a:r>
              <a:rPr lang="it-IT" dirty="0" smtClean="0"/>
              <a:t>Gli elementi fondamentali</a:t>
            </a:r>
          </a:p>
          <a:p>
            <a:pPr lvl="1"/>
            <a:r>
              <a:rPr lang="it-IT" dirty="0" smtClean="0"/>
              <a:t>URI</a:t>
            </a:r>
          </a:p>
          <a:p>
            <a:pPr lvl="2"/>
            <a:r>
              <a:rPr lang="it-IT" dirty="0" smtClean="0"/>
              <a:t>L’innovazione più fondamentale del Web</a:t>
            </a:r>
          </a:p>
          <a:p>
            <a:pPr lvl="2"/>
            <a:r>
              <a:rPr lang="it-IT" dirty="0" smtClean="0"/>
              <a:t>Possono identificare qualunque cosa (risorse, concetti)</a:t>
            </a:r>
          </a:p>
          <a:p>
            <a:pPr lvl="1"/>
            <a:r>
              <a:rPr lang="it-IT" dirty="0" smtClean="0"/>
              <a:t>HTTP</a:t>
            </a:r>
          </a:p>
          <a:p>
            <a:pPr lvl="2"/>
            <a:r>
              <a:rPr lang="it-IT" dirty="0" smtClean="0"/>
              <a:t>Format negotiation</a:t>
            </a:r>
          </a:p>
          <a:p>
            <a:pPr lvl="2"/>
            <a:r>
              <a:rPr lang="it-IT" dirty="0" smtClean="0"/>
              <a:t>Protocollo per recuperare le risorse (fetch resources)</a:t>
            </a:r>
          </a:p>
          <a:p>
            <a:pPr lvl="1"/>
            <a:r>
              <a:rPr lang="it-IT" dirty="0" smtClean="0"/>
              <a:t>HTML</a:t>
            </a:r>
          </a:p>
          <a:p>
            <a:pPr lvl="2"/>
            <a:r>
              <a:rPr lang="it-IT" dirty="0" smtClean="0"/>
              <a:t>Strutturazione dei documenti</a:t>
            </a:r>
          </a:p>
          <a:p>
            <a:r>
              <a:rPr lang="it-IT" dirty="0" smtClean="0"/>
              <a:t>RDF (</a:t>
            </a:r>
            <a:r>
              <a:rPr lang="it-IT" dirty="0" smtClean="0">
                <a:solidFill>
                  <a:srgbClr val="FF0000"/>
                </a:solidFill>
              </a:rPr>
              <a:t>R</a:t>
            </a:r>
            <a:r>
              <a:rPr lang="it-IT" dirty="0" smtClean="0"/>
              <a:t>esource </a:t>
            </a:r>
            <a:r>
              <a:rPr lang="it-IT" dirty="0" smtClean="0">
                <a:solidFill>
                  <a:srgbClr val="FF0000"/>
                </a:solidFill>
              </a:rPr>
              <a:t>D</a:t>
            </a:r>
            <a:r>
              <a:rPr lang="it-IT" dirty="0" smtClean="0"/>
              <a:t>escription </a:t>
            </a:r>
            <a:r>
              <a:rPr lang="it-IT" dirty="0" smtClean="0">
                <a:solidFill>
                  <a:srgbClr val="FF0000"/>
                </a:solidFill>
              </a:rPr>
              <a:t>F</a:t>
            </a:r>
            <a:r>
              <a:rPr lang="it-IT" dirty="0" smtClean="0"/>
              <a:t>ramework)</a:t>
            </a:r>
          </a:p>
          <a:p>
            <a:pPr lvl="1"/>
            <a:r>
              <a:rPr lang="it-IT" dirty="0" smtClean="0"/>
              <a:t>è per il Semantic Web ciò che HTML è stato per il Web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74" y="555809"/>
            <a:ext cx="109728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10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Cosa è RDF?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L' uso efficace dei metadati richiede la definizione di convenzioni per: </a:t>
            </a:r>
            <a:endParaRPr lang="it-IT" dirty="0" smtClean="0"/>
          </a:p>
          <a:p>
            <a:pPr lvl="1"/>
            <a:r>
              <a:rPr lang="it-IT" i="1" dirty="0" smtClean="0">
                <a:solidFill>
                  <a:srgbClr val="FF0000"/>
                </a:solidFill>
              </a:rPr>
              <a:t>semantica</a:t>
            </a:r>
            <a:r>
              <a:rPr lang="it-IT" dirty="0" smtClean="0"/>
              <a:t> </a:t>
            </a:r>
            <a:r>
              <a:rPr lang="it-IT" dirty="0"/>
              <a:t>(definita dalle singole comunità disciplinari) </a:t>
            </a:r>
          </a:p>
          <a:p>
            <a:pPr lvl="1"/>
            <a:r>
              <a:rPr lang="it-IT" i="1" dirty="0">
                <a:solidFill>
                  <a:srgbClr val="FF0000"/>
                </a:solidFill>
              </a:rPr>
              <a:t>sintassi</a:t>
            </a:r>
            <a:r>
              <a:rPr lang="it-IT" dirty="0"/>
              <a:t> (organizzazione dei data element per l' elaborazione automatica) </a:t>
            </a:r>
          </a:p>
          <a:p>
            <a:pPr lvl="1"/>
            <a:r>
              <a:rPr lang="it-IT" i="1" dirty="0">
                <a:solidFill>
                  <a:srgbClr val="FF0000"/>
                </a:solidFill>
              </a:rPr>
              <a:t>struttura</a:t>
            </a:r>
            <a:r>
              <a:rPr lang="it-IT" dirty="0"/>
              <a:t> (vincolo formale sulla sintassi) </a:t>
            </a:r>
            <a:endParaRPr lang="it-IT" dirty="0" smtClean="0"/>
          </a:p>
          <a:p>
            <a:r>
              <a:rPr lang="it-IT" dirty="0"/>
              <a:t>RDF: </a:t>
            </a:r>
            <a:endParaRPr lang="it-IT" dirty="0" smtClean="0"/>
          </a:p>
          <a:p>
            <a:pPr lvl="1"/>
            <a:r>
              <a:rPr lang="it-IT" i="1" dirty="0" smtClean="0"/>
              <a:t>Resource </a:t>
            </a:r>
            <a:r>
              <a:rPr lang="it-IT" i="1" dirty="0"/>
              <a:t>Description Framework</a:t>
            </a:r>
            <a:r>
              <a:rPr lang="it-IT" dirty="0"/>
              <a:t> </a:t>
            </a:r>
          </a:p>
          <a:p>
            <a:pPr lvl="1"/>
            <a:r>
              <a:rPr lang="it-IT" dirty="0"/>
              <a:t>strumento base per </a:t>
            </a:r>
            <a:r>
              <a:rPr lang="it-IT" i="1" dirty="0">
                <a:solidFill>
                  <a:srgbClr val="FF0000"/>
                </a:solidFill>
              </a:rPr>
              <a:t>codifica</a:t>
            </a:r>
            <a:r>
              <a:rPr lang="it-IT" dirty="0">
                <a:solidFill>
                  <a:srgbClr val="FF0000"/>
                </a:solidFill>
              </a:rPr>
              <a:t>, </a:t>
            </a:r>
            <a:r>
              <a:rPr lang="it-IT" i="1" dirty="0">
                <a:solidFill>
                  <a:srgbClr val="FF0000"/>
                </a:solidFill>
              </a:rPr>
              <a:t>scambio</a:t>
            </a:r>
            <a:r>
              <a:rPr lang="it-IT" dirty="0">
                <a:solidFill>
                  <a:srgbClr val="FF0000"/>
                </a:solidFill>
              </a:rPr>
              <a:t> e </a:t>
            </a:r>
            <a:r>
              <a:rPr lang="it-IT" i="1" dirty="0">
                <a:solidFill>
                  <a:srgbClr val="FF0000"/>
                </a:solidFill>
              </a:rPr>
              <a:t>riutilizzo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di metadati strutturati </a:t>
            </a:r>
          </a:p>
          <a:p>
            <a:pPr lvl="1"/>
            <a:r>
              <a:rPr lang="it-IT" dirty="0"/>
              <a:t>consente l' </a:t>
            </a:r>
            <a:r>
              <a:rPr lang="it-IT" i="1" dirty="0">
                <a:solidFill>
                  <a:srgbClr val="FF0000"/>
                </a:solidFill>
              </a:rPr>
              <a:t>interoperabilità</a:t>
            </a:r>
            <a:r>
              <a:rPr lang="it-IT" dirty="0"/>
              <a:t> tra applicazioni che si scambiano sul Web informazioni </a:t>
            </a:r>
            <a:r>
              <a:rPr lang="it-IT" i="1" dirty="0">
                <a:solidFill>
                  <a:srgbClr val="FF0000"/>
                </a:solidFill>
              </a:rPr>
              <a:t>machine-understandable</a:t>
            </a:r>
            <a:r>
              <a:rPr lang="it-IT" dirty="0"/>
              <a:t> </a:t>
            </a:r>
            <a:endParaRPr lang="it-IT" dirty="0" smtClean="0"/>
          </a:p>
          <a:p>
            <a:pPr lvl="1"/>
            <a:endParaRPr lang="it-IT" dirty="0" smtClean="0"/>
          </a:p>
          <a:p>
            <a:pPr marL="0" indent="0">
              <a:buNone/>
            </a:pPr>
            <a:r>
              <a:rPr lang="it-IT" i="1" dirty="0"/>
              <a:t>RDF è per il Semantic Web ciò che HTML è stato per il </a:t>
            </a:r>
            <a:r>
              <a:rPr lang="it-IT" i="1" dirty="0" smtClean="0"/>
              <a:t>web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36</a:t>
            </a:fld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18" y="475116"/>
            <a:ext cx="6286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86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Formalizzando</a:t>
            </a:r>
            <a:r>
              <a:rPr lang="en-US" dirty="0" smtClean="0"/>
              <a:t>  </a:t>
            </a:r>
            <a:r>
              <a:rPr lang="en-US" dirty="0" err="1" smtClean="0"/>
              <a:t>quanto</a:t>
            </a:r>
            <a:r>
              <a:rPr lang="en-US" dirty="0" smtClean="0"/>
              <a:t>  </a:t>
            </a:r>
            <a:r>
              <a:rPr lang="en-US" dirty="0" err="1" smtClean="0"/>
              <a:t>abbiamo</a:t>
            </a:r>
            <a:r>
              <a:rPr lang="en-US" dirty="0" smtClean="0"/>
              <a:t> </a:t>
            </a:r>
            <a:r>
              <a:rPr lang="en-US" dirty="0" err="1" smtClean="0"/>
              <a:t>fatto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Abbiamo</a:t>
            </a:r>
            <a:r>
              <a:rPr lang="en-US" dirty="0" smtClean="0"/>
              <a:t> “</a:t>
            </a:r>
            <a:r>
              <a:rPr lang="en-US" dirty="0" err="1" smtClean="0"/>
              <a:t>collegato</a:t>
            </a:r>
            <a:r>
              <a:rPr lang="en-US" dirty="0" smtClean="0"/>
              <a:t>”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...</a:t>
            </a:r>
          </a:p>
          <a:p>
            <a:pPr lvl="1"/>
            <a:r>
              <a:rPr lang="en-US" dirty="0" smtClean="0"/>
              <a:t>Ma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semplice</a:t>
            </a:r>
            <a:r>
              <a:rPr lang="en-US" dirty="0" smtClean="0"/>
              <a:t> </a:t>
            </a:r>
            <a:r>
              <a:rPr lang="en-US" dirty="0" err="1" smtClean="0"/>
              <a:t>collegamento</a:t>
            </a:r>
            <a:r>
              <a:rPr lang="en-US" dirty="0" smtClean="0"/>
              <a:t> non è </a:t>
            </a:r>
            <a:r>
              <a:rPr lang="en-US" dirty="0" err="1" smtClean="0"/>
              <a:t>sufficiente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/>
              <a:t>o</a:t>
            </a:r>
            <a:r>
              <a:rPr lang="en-US" dirty="0" err="1" smtClean="0"/>
              <a:t>ccorre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assegnare</a:t>
            </a:r>
            <a:r>
              <a:rPr lang="en-US" dirty="0" smtClean="0">
                <a:solidFill>
                  <a:srgbClr val="FF0000"/>
                </a:solidFill>
              </a:rPr>
              <a:t> un </a:t>
            </a:r>
            <a:r>
              <a:rPr lang="en-US" dirty="0" err="1" smtClean="0">
                <a:solidFill>
                  <a:srgbClr val="FF0000"/>
                </a:solidFill>
              </a:rPr>
              <a:t>nome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endParaRPr lang="en-US" dirty="0" smtClean="0"/>
          </a:p>
          <a:p>
            <a:pPr lvl="1"/>
            <a:r>
              <a:rPr lang="en-US" dirty="0" err="1" smtClean="0"/>
              <a:t>Ecco</a:t>
            </a:r>
            <a:r>
              <a:rPr lang="en-US" dirty="0" smtClean="0"/>
              <a:t>  come </a:t>
            </a:r>
            <a:r>
              <a:rPr lang="en-US" dirty="0" err="1" smtClean="0"/>
              <a:t>nascono</a:t>
            </a:r>
            <a:r>
              <a:rPr lang="en-US" dirty="0" smtClean="0"/>
              <a:t> le triple RDF:</a:t>
            </a:r>
          </a:p>
          <a:p>
            <a:pPr lvl="2"/>
            <a:r>
              <a:rPr lang="en-US" dirty="0" smtClean="0"/>
              <a:t>Una </a:t>
            </a:r>
            <a:r>
              <a:rPr lang="en-US" dirty="0" err="1" smtClean="0"/>
              <a:t>connessione</a:t>
            </a:r>
            <a:r>
              <a:rPr lang="en-US" dirty="0" smtClean="0"/>
              <a:t> </a:t>
            </a:r>
            <a:r>
              <a:rPr lang="en-US" dirty="0" err="1" smtClean="0"/>
              <a:t>etichettata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due </a:t>
            </a:r>
            <a:r>
              <a:rPr lang="en-US" dirty="0" err="1" smtClean="0"/>
              <a:t>risorse</a:t>
            </a:r>
            <a:endParaRPr lang="en-US" dirty="0"/>
          </a:p>
        </p:txBody>
      </p:sp>
      <p:sp>
        <p:nvSpPr>
          <p:cNvPr id="983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RDF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89" y="540431"/>
            <a:ext cx="6286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442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risorse</a:t>
            </a:r>
            <a:r>
              <a:rPr lang="en-US" dirty="0" smtClean="0"/>
              <a:t> </a:t>
            </a:r>
            <a:r>
              <a:rPr lang="en-US" dirty="0" err="1" smtClean="0"/>
              <a:t>possono</a:t>
            </a:r>
            <a:r>
              <a:rPr lang="en-US" dirty="0" smtClean="0"/>
              <a:t> </a:t>
            </a:r>
            <a:r>
              <a:rPr lang="en-US" dirty="0" err="1" smtClean="0"/>
              <a:t>usare</a:t>
            </a:r>
            <a:r>
              <a:rPr lang="en-US" dirty="0" smtClean="0"/>
              <a:t> un </a:t>
            </a:r>
            <a:r>
              <a:rPr lang="en-US" dirty="0" err="1" smtClean="0"/>
              <a:t>qualunque</a:t>
            </a:r>
            <a:r>
              <a:rPr lang="en-US" dirty="0" smtClean="0"/>
              <a:t> URI</a:t>
            </a:r>
          </a:p>
          <a:p>
            <a:pPr lvl="1"/>
            <a:r>
              <a:rPr lang="en-US" sz="2000" b="1" dirty="0" smtClean="0">
                <a:latin typeface="Courier New"/>
                <a:cs typeface="Courier New"/>
              </a:rPr>
              <a:t>http://</a:t>
            </a:r>
            <a:r>
              <a:rPr lang="en-US" sz="2000" b="1" dirty="0" err="1" smtClean="0">
                <a:latin typeface="Courier New"/>
                <a:cs typeface="Courier New"/>
              </a:rPr>
              <a:t>www.example.org/file.html#home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</a:p>
          <a:p>
            <a:pPr lvl="1"/>
            <a:r>
              <a:rPr lang="en-US" sz="2000" b="1" dirty="0" smtClean="0">
                <a:latin typeface="Courier New"/>
                <a:cs typeface="Courier New"/>
              </a:rPr>
              <a:t>http://www.example.org/</a:t>
            </a:r>
            <a:r>
              <a:rPr lang="en-US" sz="2000" b="1" dirty="0" err="1" smtClean="0">
                <a:latin typeface="Courier New"/>
                <a:cs typeface="Courier New"/>
              </a:rPr>
              <a:t>f.xml#xpath</a:t>
            </a:r>
            <a:r>
              <a:rPr lang="en-US" sz="2000" b="1" dirty="0" smtClean="0">
                <a:latin typeface="Courier New"/>
                <a:cs typeface="Courier New"/>
              </a:rPr>
              <a:t>(//q[@a=b])</a:t>
            </a:r>
          </a:p>
          <a:p>
            <a:pPr lvl="1"/>
            <a:r>
              <a:rPr lang="en-US" sz="2000" b="1" dirty="0" smtClean="0">
                <a:latin typeface="Courier New"/>
                <a:cs typeface="Courier New"/>
              </a:rPr>
              <a:t>http://</a:t>
            </a:r>
            <a:r>
              <a:rPr lang="en-US" sz="2000" b="1" dirty="0" err="1" smtClean="0">
                <a:latin typeface="Courier New"/>
                <a:cs typeface="Courier New"/>
              </a:rPr>
              <a:t>www.example.org/form?a</a:t>
            </a:r>
            <a:r>
              <a:rPr lang="en-US" sz="2000" b="1" dirty="0" smtClean="0">
                <a:latin typeface="Courier New"/>
                <a:cs typeface="Courier New"/>
              </a:rPr>
              <a:t>=</a:t>
            </a:r>
            <a:r>
              <a:rPr lang="en-US" sz="2000" b="1" dirty="0" err="1" smtClean="0">
                <a:latin typeface="Courier New"/>
                <a:cs typeface="Courier New"/>
              </a:rPr>
              <a:t>b&amp;c</a:t>
            </a:r>
            <a:r>
              <a:rPr lang="en-US" sz="2000" b="1" dirty="0" smtClean="0">
                <a:latin typeface="Courier New"/>
                <a:cs typeface="Courier New"/>
              </a:rPr>
              <a:t>=</a:t>
            </a:r>
            <a:r>
              <a:rPr lang="en-US" sz="2000" b="1" dirty="0" err="1" smtClean="0">
                <a:latin typeface="Courier New"/>
                <a:cs typeface="Courier New"/>
              </a:rPr>
              <a:t>d</a:t>
            </a:r>
            <a:endParaRPr lang="en-US" sz="2000" b="1" dirty="0" smtClean="0">
              <a:latin typeface="Courier New"/>
              <a:cs typeface="Courier New"/>
            </a:endParaRPr>
          </a:p>
          <a:p>
            <a:r>
              <a:rPr lang="en-US" dirty="0" smtClean="0"/>
              <a:t>Le triple RDF </a:t>
            </a:r>
            <a:r>
              <a:rPr lang="en-US" dirty="0" err="1" smtClean="0"/>
              <a:t>costituiscono</a:t>
            </a:r>
            <a:r>
              <a:rPr lang="en-US" dirty="0" smtClean="0"/>
              <a:t> un </a:t>
            </a:r>
            <a:r>
              <a:rPr lang="en-US" dirty="0" err="1" smtClean="0"/>
              <a:t>grafo</a:t>
            </a:r>
            <a:r>
              <a:rPr lang="en-US" dirty="0" smtClean="0"/>
              <a:t> </a:t>
            </a:r>
            <a:r>
              <a:rPr lang="en-US" dirty="0" err="1" smtClean="0"/>
              <a:t>diretto</a:t>
            </a:r>
            <a:r>
              <a:rPr lang="en-US" dirty="0" smtClean="0"/>
              <a:t> (o </a:t>
            </a:r>
            <a:r>
              <a:rPr lang="en-US" dirty="0" err="1" smtClean="0"/>
              <a:t>grafo</a:t>
            </a:r>
            <a:r>
              <a:rPr lang="en-US" dirty="0" smtClean="0"/>
              <a:t> </a:t>
            </a:r>
            <a:r>
              <a:rPr lang="en-US" dirty="0" err="1" smtClean="0"/>
              <a:t>orientato</a:t>
            </a:r>
            <a:r>
              <a:rPr lang="en-US" dirty="0" smtClean="0"/>
              <a:t>) </a:t>
            </a:r>
            <a:r>
              <a:rPr lang="en-US" dirty="0" err="1" smtClean="0"/>
              <a:t>etichettato</a:t>
            </a:r>
            <a:r>
              <a:rPr lang="en-US" dirty="0" smtClean="0"/>
              <a:t> (directed, labeled graph)</a:t>
            </a:r>
          </a:p>
          <a:p>
            <a:pPr lvl="1"/>
            <a:r>
              <a:rPr lang="en-US" dirty="0" smtClean="0"/>
              <a:t> (è </a:t>
            </a:r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modo</a:t>
            </a:r>
            <a:r>
              <a:rPr lang="en-US" dirty="0" smtClean="0"/>
              <a:t> </a:t>
            </a:r>
            <a:r>
              <a:rPr lang="en-US" dirty="0" err="1" smtClean="0"/>
              <a:t>migliore</a:t>
            </a:r>
            <a:r>
              <a:rPr lang="en-US" dirty="0" smtClean="0"/>
              <a:t> di </a:t>
            </a:r>
            <a:r>
              <a:rPr lang="en-US" dirty="0" err="1" smtClean="0"/>
              <a:t>considerarle</a:t>
            </a:r>
            <a:r>
              <a:rPr lang="en-US" dirty="0" smtClean="0"/>
              <a:t>!)</a:t>
            </a:r>
            <a:endParaRPr lang="en-US" dirty="0"/>
          </a:p>
        </p:txBody>
      </p:sp>
      <p:sp>
        <p:nvSpPr>
          <p:cNvPr id="10445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RDF (cont.)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18" y="529545"/>
            <a:ext cx="6286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8472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</a:t>
            </a:r>
            <a:r>
              <a:rPr lang="en-US" dirty="0" err="1" smtClean="0"/>
              <a:t>RDf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Una tripla RDF (s,p,o) è definita in modo che</a:t>
            </a:r>
            <a:r>
              <a:rPr lang="it-IT" dirty="0" smtClean="0"/>
              <a:t>:</a:t>
            </a:r>
          </a:p>
          <a:p>
            <a:pPr lvl="1"/>
            <a:r>
              <a:rPr lang="it-IT" dirty="0" smtClean="0"/>
              <a:t> </a:t>
            </a:r>
            <a:r>
              <a:rPr lang="it-IT" dirty="0"/>
              <a:t>"s", "p" sono URI, cioè risorse sul Web; "o" è un URI o un "literal" </a:t>
            </a:r>
          </a:p>
          <a:p>
            <a:pPr lvl="1"/>
            <a:r>
              <a:rPr lang="it-IT" dirty="0"/>
              <a:t>dal punto di vista concettuale: "p" </a:t>
            </a:r>
            <a:r>
              <a:rPr lang="it-IT" i="1" dirty="0"/>
              <a:t>collega</a:t>
            </a:r>
            <a:r>
              <a:rPr lang="it-IT" dirty="0"/>
              <a:t>, o </a:t>
            </a:r>
            <a:r>
              <a:rPr lang="it-IT" i="1" dirty="0"/>
              <a:t>mette in relazione</a:t>
            </a:r>
            <a:r>
              <a:rPr lang="it-IT" dirty="0"/>
              <a:t> "s" e "o" </a:t>
            </a:r>
          </a:p>
          <a:p>
            <a:pPr lvl="1"/>
            <a:r>
              <a:rPr lang="it-IT" dirty="0"/>
              <a:t>si noti che vengono utilizzati URI per denotare i nomi: per esempio, possiamo utilizzare http://www.example.org/original </a:t>
            </a:r>
          </a:p>
          <a:p>
            <a:pPr lvl="1"/>
            <a:r>
              <a:rPr lang="it-IT" dirty="0"/>
              <a:t>ecco la codifica completa della tripla</a:t>
            </a:r>
            <a:r>
              <a:rPr lang="it-IT" dirty="0" smtClean="0"/>
              <a:t>:</a:t>
            </a:r>
            <a:br>
              <a:rPr lang="it-IT" dirty="0" smtClean="0"/>
            </a:br>
            <a:r>
              <a:rPr lang="en-US" sz="2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http://…</a:t>
            </a:r>
            <a:r>
              <a:rPr lang="en-US" sz="21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2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6682&gt;, &lt;http://…/original&gt;, &lt;http://…</a:t>
            </a:r>
            <a:r>
              <a:rPr lang="en-US" sz="21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2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409X</a:t>
            </a:r>
            <a:r>
              <a:rPr lang="en-US" sz="2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it-IT" i="1" dirty="0"/>
              <a:t>RDF</a:t>
            </a:r>
            <a:r>
              <a:rPr lang="it-IT" dirty="0"/>
              <a:t> è un modello generale per queste triple (con un formato machine readable come RDF/XML, Turtle, n3, RXR) </a:t>
            </a:r>
          </a:p>
          <a:p>
            <a:pPr lvl="1"/>
            <a:r>
              <a:rPr lang="it-IT" i="1" dirty="0"/>
              <a:t>ed è tutto qui!</a:t>
            </a:r>
            <a:r>
              <a:rPr lang="it-IT" dirty="0"/>
              <a:t> (semplice, dopo tutto </a:t>
            </a:r>
            <a:r>
              <a:rPr lang="it-IT" sz="1600" dirty="0"/>
              <a:t>) </a:t>
            </a:r>
          </a:p>
          <a:p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39</a:t>
            </a:fld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90" y="415245"/>
            <a:ext cx="6286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16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C’era una volta…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84494"/>
            <a:ext cx="8229601" cy="4010119"/>
          </a:xfrm>
          <a:ln>
            <a:solidFill>
              <a:schemeClr val="bg1"/>
            </a:solidFill>
          </a:ln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it-IT" dirty="0" smtClean="0"/>
              <a:t>1970(?) Un ragazzo che parlava con il padre:</a:t>
            </a:r>
          </a:p>
          <a:p>
            <a:pPr lvl="1">
              <a:defRPr/>
            </a:pPr>
            <a:r>
              <a:rPr lang="it-IT" dirty="0" smtClean="0"/>
              <a:t>How to make a computer intuitive, able to complete </a:t>
            </a:r>
            <a:r>
              <a:rPr lang="it-IT" dirty="0" smtClean="0">
                <a:solidFill>
                  <a:srgbClr val="FF0000"/>
                </a:solidFill>
              </a:rPr>
              <a:t>connections</a:t>
            </a:r>
            <a:r>
              <a:rPr lang="it-IT" dirty="0" smtClean="0"/>
              <a:t> as the brain did</a:t>
            </a:r>
          </a:p>
          <a:p>
            <a:pPr>
              <a:defRPr/>
            </a:pPr>
            <a:r>
              <a:rPr lang="it-IT" dirty="0" smtClean="0"/>
              <a:t>1980, al CERN:</a:t>
            </a:r>
          </a:p>
          <a:p>
            <a:pPr lvl="1">
              <a:defRPr/>
            </a:pPr>
            <a:r>
              <a:rPr lang="it-IT" i="1" dirty="0" smtClean="0"/>
              <a:t>Suppose </a:t>
            </a:r>
            <a:r>
              <a:rPr lang="it-IT" i="1" dirty="0"/>
              <a:t>all the information stored on  </a:t>
            </a:r>
            <a:r>
              <a:rPr lang="it-IT" i="1" dirty="0" smtClean="0"/>
              <a:t>computers </a:t>
            </a:r>
            <a:r>
              <a:rPr lang="it-IT" i="1" dirty="0"/>
              <a:t>everywhere were linked. </a:t>
            </a:r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i="1" dirty="0" smtClean="0"/>
              <a:t>Suppose </a:t>
            </a:r>
            <a:r>
              <a:rPr lang="it-IT" i="1" dirty="0"/>
              <a:t>I could program my computer to create a </a:t>
            </a:r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i="1" dirty="0" smtClean="0"/>
              <a:t>space </a:t>
            </a:r>
            <a:r>
              <a:rPr lang="it-IT" i="1" dirty="0"/>
              <a:t>in which </a:t>
            </a:r>
            <a:r>
              <a:rPr lang="it-IT" i="1" dirty="0">
                <a:solidFill>
                  <a:srgbClr val="FF0000"/>
                </a:solidFill>
              </a:rPr>
              <a:t>anything could be linked to </a:t>
            </a:r>
            <a:r>
              <a:rPr lang="it-IT" i="1" dirty="0" smtClean="0">
                <a:solidFill>
                  <a:srgbClr val="FF0000"/>
                </a:solidFill>
              </a:rPr>
              <a:t>anything</a:t>
            </a:r>
            <a:r>
              <a:rPr lang="it-IT" i="1" dirty="0" smtClean="0"/>
              <a:t>…</a:t>
            </a:r>
            <a:br>
              <a:rPr lang="it-IT" i="1" dirty="0" smtClean="0"/>
            </a:br>
            <a:r>
              <a:rPr lang="it-IT" i="1" dirty="0" smtClean="0"/>
              <a:t>There would be a </a:t>
            </a:r>
            <a:r>
              <a:rPr lang="it-IT" i="1" dirty="0" smtClean="0">
                <a:solidFill>
                  <a:srgbClr val="FF0000"/>
                </a:solidFill>
              </a:rPr>
              <a:t>single, global information space</a:t>
            </a:r>
            <a:r>
              <a:rPr lang="it-IT" i="1" dirty="0" smtClean="0"/>
              <a:t>.</a:t>
            </a:r>
            <a:r>
              <a:rPr lang="it-IT" dirty="0" smtClean="0"/>
              <a:t> </a:t>
            </a:r>
          </a:p>
          <a:p>
            <a:pPr>
              <a:defRPr/>
            </a:pPr>
            <a:r>
              <a:rPr lang="it-IT" dirty="0" smtClean="0"/>
              <a:t>1989 </a:t>
            </a:r>
            <a:r>
              <a:rPr lang="it-IT" dirty="0">
                <a:hlinkClick r:id="rId3"/>
              </a:rPr>
              <a:t>Vague but exiciting</a:t>
            </a:r>
            <a:r>
              <a:rPr lang="it-IT" dirty="0"/>
              <a:t> </a:t>
            </a:r>
            <a:endParaRPr lang="it-IT" dirty="0" smtClean="0"/>
          </a:p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</a:rPr>
              <a:t>…e il Web fu …</a:t>
            </a:r>
          </a:p>
          <a:p>
            <a:pPr>
              <a:defRPr/>
            </a:pPr>
            <a:r>
              <a:rPr lang="it-IT" dirty="0" smtClean="0"/>
              <a:t>1994 </a:t>
            </a:r>
          </a:p>
          <a:p>
            <a:pPr lvl="1">
              <a:defRPr/>
            </a:pPr>
            <a:r>
              <a:rPr lang="it-IT" dirty="0" smtClean="0"/>
              <a:t>“</a:t>
            </a:r>
            <a:r>
              <a:rPr lang="it-IT" dirty="0"/>
              <a:t>The very first </a:t>
            </a:r>
            <a:r>
              <a:rPr lang="it-IT" i="1" dirty="0"/>
              <a:t>International World Wide Web </a:t>
            </a:r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i="1" dirty="0" smtClean="0"/>
              <a:t>Conference</a:t>
            </a:r>
            <a:r>
              <a:rPr lang="it-IT" dirty="0"/>
              <a:t>, at CERN, Geneva, Switzerland, in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September </a:t>
            </a:r>
            <a:r>
              <a:rPr lang="it-IT" dirty="0"/>
              <a:t>1994”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hlinkClick r:id="rId4"/>
              </a:rPr>
              <a:t>http</a:t>
            </a:r>
            <a:r>
              <a:rPr lang="it-IT" dirty="0">
                <a:hlinkClick r:id="rId4"/>
              </a:rPr>
              <a:t>://www.w3.org/Talks/WWW94Tim/</a:t>
            </a:r>
            <a:r>
              <a:rPr lang="it-IT" dirty="0"/>
              <a:t> </a:t>
            </a:r>
            <a:endParaRPr lang="it-IT" dirty="0" smtClean="0"/>
          </a:p>
          <a:p>
            <a:pPr>
              <a:defRPr/>
            </a:pPr>
            <a:r>
              <a:rPr lang="it-IT" dirty="0" smtClean="0"/>
              <a:t>1999 </a:t>
            </a:r>
            <a:r>
              <a:rPr lang="it-IT" dirty="0" smtClean="0">
                <a:hlinkClick r:id="rId5"/>
              </a:rPr>
              <a:t>Semantic Web Activity</a:t>
            </a:r>
            <a:r>
              <a:rPr lang="it-IT" dirty="0" smtClean="0"/>
              <a:t> nel W3C </a:t>
            </a:r>
            <a:br>
              <a:rPr lang="it-IT" dirty="0" smtClean="0"/>
            </a:br>
            <a:r>
              <a:rPr lang="it-IT" dirty="0" smtClean="0"/>
              <a:t>(ora: </a:t>
            </a:r>
            <a:r>
              <a:rPr lang="it-IT" dirty="0" smtClean="0">
                <a:hlinkClick r:id="rId6"/>
              </a:rPr>
              <a:t>Data Activity</a:t>
            </a:r>
            <a:r>
              <a:rPr lang="it-IT" dirty="0" smtClean="0"/>
              <a:t>) </a:t>
            </a:r>
          </a:p>
          <a:p>
            <a:pPr>
              <a:defRPr/>
            </a:pPr>
            <a:r>
              <a:rPr lang="it-IT" dirty="0" smtClean="0"/>
              <a:t>2007 </a:t>
            </a:r>
            <a:r>
              <a:rPr lang="it-IT" dirty="0" smtClean="0">
                <a:hlinkClick r:id="rId7"/>
              </a:rPr>
              <a:t>LOD</a:t>
            </a:r>
            <a:r>
              <a:rPr lang="it-IT" dirty="0"/>
              <a:t> </a:t>
            </a:r>
            <a:r>
              <a:rPr lang="it-IT" dirty="0" smtClean="0"/>
              <a:t>(W3C </a:t>
            </a:r>
            <a:r>
              <a:rPr lang="it-IT" dirty="0" smtClean="0">
                <a:solidFill>
                  <a:srgbClr val="FF0000"/>
                </a:solidFill>
              </a:rPr>
              <a:t>L</a:t>
            </a:r>
            <a:r>
              <a:rPr lang="it-IT" dirty="0" smtClean="0"/>
              <a:t>inking </a:t>
            </a:r>
            <a:r>
              <a:rPr lang="it-IT" dirty="0" smtClean="0">
                <a:solidFill>
                  <a:srgbClr val="FF0000"/>
                </a:solidFill>
              </a:rPr>
              <a:t>O</a:t>
            </a:r>
            <a:r>
              <a:rPr lang="it-IT" dirty="0" smtClean="0"/>
              <a:t>pen </a:t>
            </a:r>
            <a:r>
              <a:rPr lang="it-IT" dirty="0" smtClean="0">
                <a:solidFill>
                  <a:srgbClr val="FF0000"/>
                </a:solidFill>
              </a:rPr>
              <a:t>D</a:t>
            </a:r>
            <a:r>
              <a:rPr lang="it-IT" dirty="0" smtClean="0"/>
              <a:t>ata project)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72828-2E91-420F-A440-63EE0252B257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968" y="3287059"/>
            <a:ext cx="1935480" cy="26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E:\websites\w3c\talks\2014\pianetagalileo\images\weav2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3" y="274637"/>
            <a:ext cx="1189939" cy="175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3.org/Icons/SW/sw-cub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5380056"/>
            <a:ext cx="4000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75" y="5837256"/>
            <a:ext cx="438950" cy="29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RDF in due parole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Una tripla RDF (</a:t>
            </a:r>
            <a:r>
              <a:rPr lang="it-IT" sz="2900" dirty="0">
                <a:solidFill>
                  <a:srgbClr val="CC04A6"/>
                </a:solidFill>
                <a:latin typeface="+mn-lt"/>
              </a:rPr>
              <a:t>s</a:t>
            </a:r>
            <a:r>
              <a:rPr lang="it-IT" sz="2900" dirty="0">
                <a:latin typeface="+mn-lt"/>
              </a:rPr>
              <a:t>,</a:t>
            </a:r>
            <a:r>
              <a:rPr lang="it-IT" sz="2900" dirty="0">
                <a:solidFill>
                  <a:srgbClr val="CC04A6"/>
                </a:solidFill>
                <a:latin typeface="+mn-lt"/>
              </a:rPr>
              <a:t>p</a:t>
            </a:r>
            <a:r>
              <a:rPr lang="it-IT" sz="2900" dirty="0">
                <a:latin typeface="+mn-lt"/>
              </a:rPr>
              <a:t>,</a:t>
            </a:r>
            <a:r>
              <a:rPr lang="it-IT" sz="2900" dirty="0">
                <a:solidFill>
                  <a:srgbClr val="CC04A6"/>
                </a:solidFill>
                <a:latin typeface="+mn-lt"/>
              </a:rPr>
              <a:t>o</a:t>
            </a:r>
            <a:r>
              <a:rPr lang="it-IT" dirty="0" smtClean="0">
                <a:latin typeface="+mj-lt"/>
              </a:rPr>
              <a:t>)</a:t>
            </a:r>
          </a:p>
          <a:p>
            <a:pPr lvl="1"/>
            <a:r>
              <a:rPr lang="it-IT" i="1" dirty="0"/>
              <a:t>"</a:t>
            </a:r>
            <a:r>
              <a:rPr lang="it-IT" i="1" dirty="0">
                <a:solidFill>
                  <a:srgbClr val="CC04A6"/>
                </a:solidFill>
              </a:rPr>
              <a:t>s</a:t>
            </a:r>
            <a:r>
              <a:rPr lang="it-IT" i="1" dirty="0">
                <a:solidFill>
                  <a:srgbClr val="3333FF"/>
                </a:solidFill>
              </a:rPr>
              <a:t>ubject</a:t>
            </a:r>
            <a:r>
              <a:rPr lang="it-IT" i="1" dirty="0"/>
              <a:t>"</a:t>
            </a:r>
            <a:r>
              <a:rPr lang="it-IT" dirty="0"/>
              <a:t>, </a:t>
            </a:r>
            <a:r>
              <a:rPr lang="it-IT" i="1" dirty="0"/>
              <a:t>"</a:t>
            </a:r>
            <a:r>
              <a:rPr lang="it-IT" i="1" dirty="0" smtClean="0">
                <a:solidFill>
                  <a:srgbClr val="CC04A6"/>
                </a:solidFill>
              </a:rPr>
              <a:t>p</a:t>
            </a:r>
            <a:r>
              <a:rPr lang="it-IT" i="1" dirty="0" smtClean="0">
                <a:solidFill>
                  <a:srgbClr val="408000"/>
                </a:solidFill>
              </a:rPr>
              <a:t>roperty</a:t>
            </a:r>
            <a:r>
              <a:rPr lang="it-IT" i="1" dirty="0" smtClean="0"/>
              <a:t>"  (o </a:t>
            </a:r>
            <a:r>
              <a:rPr lang="it-IT" i="1" dirty="0"/>
              <a:t>"</a:t>
            </a:r>
            <a:r>
              <a:rPr lang="it-IT" i="1" dirty="0" smtClean="0">
                <a:solidFill>
                  <a:srgbClr val="CC04A6"/>
                </a:solidFill>
              </a:rPr>
              <a:t>p</a:t>
            </a:r>
            <a:r>
              <a:rPr lang="it-IT" i="1" dirty="0" smtClean="0">
                <a:solidFill>
                  <a:srgbClr val="408000"/>
                </a:solidFill>
              </a:rPr>
              <a:t>redicate</a:t>
            </a:r>
            <a:r>
              <a:rPr lang="it-IT" i="1" dirty="0" smtClean="0"/>
              <a:t>") </a:t>
            </a:r>
            <a:r>
              <a:rPr lang="it-IT" dirty="0" smtClean="0"/>
              <a:t>, </a:t>
            </a:r>
            <a:r>
              <a:rPr lang="it-IT" i="1" dirty="0"/>
              <a:t>"</a:t>
            </a:r>
            <a:r>
              <a:rPr lang="it-IT" i="1" dirty="0">
                <a:solidFill>
                  <a:srgbClr val="CC04A6"/>
                </a:solidFill>
              </a:rPr>
              <a:t>o</a:t>
            </a:r>
            <a:r>
              <a:rPr lang="it-IT" i="1" dirty="0">
                <a:solidFill>
                  <a:schemeClr val="accent6">
                    <a:lumMod val="50000"/>
                  </a:schemeClr>
                </a:solidFill>
              </a:rPr>
              <a:t>bject</a:t>
            </a:r>
            <a:r>
              <a:rPr lang="it-IT" i="1" dirty="0"/>
              <a:t>"</a:t>
            </a:r>
            <a:r>
              <a:rPr lang="it-IT" dirty="0"/>
              <a:t>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7" y="465233"/>
            <a:ext cx="627333" cy="68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457200" y="3804556"/>
            <a:ext cx="3831771" cy="914400"/>
          </a:xfrm>
          <a:prstGeom prst="ellipse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rgbClr val="3333FF"/>
                </a:solidFill>
              </a:rPr>
              <a:t>http://.../.../orestesignore</a:t>
            </a:r>
            <a:endParaRPr lang="it-IT" sz="1600" b="1" dirty="0">
              <a:solidFill>
                <a:srgbClr val="3333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5858" y="5154840"/>
            <a:ext cx="1872343" cy="457200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rgbClr val="8B0A06"/>
                </a:solidFill>
              </a:rPr>
              <a:t>oreste@w3c.it</a:t>
            </a:r>
            <a:endParaRPr lang="it-IT" sz="1600" b="1" dirty="0">
              <a:solidFill>
                <a:srgbClr val="8B0A06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898572" y="2895597"/>
            <a:ext cx="4079580" cy="914400"/>
          </a:xfrm>
          <a:prstGeom prst="ellipse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rgbClr val="8B0A06"/>
                </a:solidFill>
              </a:rPr>
              <a:t>http://.../.../talks/2016/lda</a:t>
            </a:r>
            <a:endParaRPr lang="it-IT" sz="1600" b="1" dirty="0">
              <a:solidFill>
                <a:srgbClr val="8B0A06"/>
              </a:solidFill>
            </a:endParaRPr>
          </a:p>
        </p:txBody>
      </p:sp>
      <p:cxnSp>
        <p:nvCxnSpPr>
          <p:cNvPr id="12" name="Straight Arrow Connector 11"/>
          <p:cNvCxnSpPr>
            <a:endCxn id="10" idx="2"/>
          </p:cNvCxnSpPr>
          <p:nvPr/>
        </p:nvCxnSpPr>
        <p:spPr>
          <a:xfrm flipV="1">
            <a:off x="2721429" y="3352797"/>
            <a:ext cx="2177143" cy="4517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5400000">
            <a:off x="1284514" y="2993571"/>
            <a:ext cx="1077686" cy="250372"/>
          </a:xfrm>
          <a:prstGeom prst="curvedConnector3">
            <a:avLst/>
          </a:prstGeom>
          <a:ln>
            <a:solidFill>
              <a:srgbClr val="3333FF"/>
            </a:solidFill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5400000">
            <a:off x="3222170" y="2895598"/>
            <a:ext cx="631374" cy="2"/>
          </a:xfrm>
          <a:prstGeom prst="curvedConnector3">
            <a:avLst/>
          </a:prstGeom>
          <a:ln>
            <a:solidFill>
              <a:srgbClr val="408000"/>
            </a:solidFill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7358743" y="2533873"/>
            <a:ext cx="1684049" cy="2527984"/>
          </a:xfrm>
          <a:custGeom>
            <a:avLst/>
            <a:gdLst>
              <a:gd name="connsiteX0" fmla="*/ 0 w 1684049"/>
              <a:gd name="connsiteY0" fmla="*/ 24270 h 2527984"/>
              <a:gd name="connsiteX1" fmla="*/ 1600200 w 1684049"/>
              <a:gd name="connsiteY1" fmla="*/ 285527 h 2527984"/>
              <a:gd name="connsiteX2" fmla="*/ 1393371 w 1684049"/>
              <a:gd name="connsiteY2" fmla="*/ 2049013 h 2527984"/>
              <a:gd name="connsiteX3" fmla="*/ 827314 w 1684049"/>
              <a:gd name="connsiteY3" fmla="*/ 2125213 h 2527984"/>
              <a:gd name="connsiteX4" fmla="*/ 816428 w 1684049"/>
              <a:gd name="connsiteY4" fmla="*/ 2527984 h 252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049" h="2527984">
                <a:moveTo>
                  <a:pt x="0" y="24270"/>
                </a:moveTo>
                <a:cubicBezTo>
                  <a:pt x="683986" y="-13830"/>
                  <a:pt x="1367972" y="-51930"/>
                  <a:pt x="1600200" y="285527"/>
                </a:cubicBezTo>
                <a:cubicBezTo>
                  <a:pt x="1832428" y="622984"/>
                  <a:pt x="1522185" y="1742399"/>
                  <a:pt x="1393371" y="2049013"/>
                </a:cubicBezTo>
                <a:cubicBezTo>
                  <a:pt x="1264557" y="2355627"/>
                  <a:pt x="923471" y="2045385"/>
                  <a:pt x="827314" y="2125213"/>
                </a:cubicBezTo>
                <a:cubicBezTo>
                  <a:pt x="731157" y="2205041"/>
                  <a:pt x="773792" y="2366512"/>
                  <a:pt x="816428" y="2527984"/>
                </a:cubicBezTo>
              </a:path>
            </a:pathLst>
          </a:custGeom>
          <a:noFill/>
          <a:ln>
            <a:solidFill>
              <a:srgbClr val="B91807"/>
            </a:solidFill>
            <a:headEnd type="oval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cxnSp>
        <p:nvCxnSpPr>
          <p:cNvPr id="29" name="Straight Arrow Connector 28"/>
          <p:cNvCxnSpPr>
            <a:stCxn id="6" idx="5"/>
            <a:endCxn id="9" idx="1"/>
          </p:cNvCxnSpPr>
          <p:nvPr/>
        </p:nvCxnSpPr>
        <p:spPr>
          <a:xfrm>
            <a:off x="3727821" y="4585045"/>
            <a:ext cx="2858037" cy="7983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-780000">
            <a:off x="2767087" y="3163121"/>
            <a:ext cx="2085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408000"/>
                </a:solidFill>
                <a:latin typeface="Arial"/>
              </a:rPr>
              <a:t>http://.../.../authorOf</a:t>
            </a:r>
            <a:endParaRPr lang="it-IT" sz="1600" b="1" dirty="0">
              <a:solidFill>
                <a:srgbClr val="408000"/>
              </a:solidFill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 rot="960000">
            <a:off x="4384382" y="4644368"/>
            <a:ext cx="1972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408000"/>
                </a:solidFill>
                <a:latin typeface="Arial"/>
              </a:rPr>
              <a:t>http://.../.../hasMail</a:t>
            </a:r>
            <a:endParaRPr lang="it-IT" sz="1600" b="1" dirty="0">
              <a:solidFill>
                <a:srgbClr val="408000"/>
              </a:solidFill>
              <a:latin typeface="Arial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6310434" y="2569029"/>
            <a:ext cx="1048309" cy="337457"/>
          </a:xfrm>
          <a:custGeom>
            <a:avLst/>
            <a:gdLst>
              <a:gd name="connsiteX0" fmla="*/ 1048309 w 1048309"/>
              <a:gd name="connsiteY0" fmla="*/ 0 h 337457"/>
              <a:gd name="connsiteX1" fmla="*/ 79480 w 1048309"/>
              <a:gd name="connsiteY1" fmla="*/ 65314 h 337457"/>
              <a:gd name="connsiteX2" fmla="*/ 57709 w 1048309"/>
              <a:gd name="connsiteY2" fmla="*/ 337457 h 337457"/>
              <a:gd name="connsiteX3" fmla="*/ 57709 w 1048309"/>
              <a:gd name="connsiteY3" fmla="*/ 337457 h 33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8309" h="337457">
                <a:moveTo>
                  <a:pt x="1048309" y="0"/>
                </a:moveTo>
                <a:cubicBezTo>
                  <a:pt x="646444" y="4535"/>
                  <a:pt x="244580" y="9071"/>
                  <a:pt x="79480" y="65314"/>
                </a:cubicBezTo>
                <a:cubicBezTo>
                  <a:pt x="-85620" y="121557"/>
                  <a:pt x="57709" y="337457"/>
                  <a:pt x="57709" y="337457"/>
                </a:cubicBezTo>
                <a:lnTo>
                  <a:pt x="57709" y="337457"/>
                </a:lnTo>
              </a:path>
            </a:pathLst>
          </a:custGeom>
          <a:noFill/>
          <a:ln>
            <a:solidFill>
              <a:srgbClr val="8B0A06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4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1895">
            <a:normAutofit/>
          </a:bodyPr>
          <a:lstStyle/>
          <a:p>
            <a:pPr>
              <a:tabLst>
                <a:tab pos="654475" algn="l"/>
                <a:tab pos="1308945" algn="l"/>
                <a:tab pos="1963422" algn="l"/>
                <a:tab pos="2617897" algn="l"/>
                <a:tab pos="3272371" algn="l"/>
                <a:tab pos="3926850" algn="l"/>
                <a:tab pos="4581325" algn="l"/>
                <a:tab pos="5235799" algn="l"/>
                <a:tab pos="5890271" algn="l"/>
                <a:tab pos="6544748" algn="l"/>
                <a:tab pos="7199221" algn="l"/>
                <a:tab pos="7853696" algn="l"/>
                <a:tab pos="8508173" algn="l"/>
              </a:tabLst>
            </a:pPr>
            <a:r>
              <a:rPr lang="en-US" dirty="0" smtClean="0"/>
              <a:t>Un </a:t>
            </a:r>
            <a:r>
              <a:rPr lang="en-US" dirty="0" err="1" smtClean="0"/>
              <a:t>esempio</a:t>
            </a:r>
            <a:r>
              <a:rPr lang="en-US" dirty="0" smtClean="0"/>
              <a:t> </a:t>
            </a:r>
            <a:r>
              <a:rPr lang="en-US" dirty="0" err="1" smtClean="0"/>
              <a:t>semplice</a:t>
            </a:r>
            <a:r>
              <a:rPr lang="en-US" dirty="0" smtClean="0"/>
              <a:t> </a:t>
            </a:r>
            <a:r>
              <a:rPr lang="en-US" dirty="0"/>
              <a:t>(in RDF/XML)</a:t>
            </a:r>
          </a:p>
        </p:txBody>
      </p:sp>
      <p:sp>
        <p:nvSpPr>
          <p:cNvPr id="106500" name="Text Box 3"/>
          <p:cNvSpPr txBox="1">
            <a:spLocks noChangeArrowheads="1"/>
          </p:cNvSpPr>
          <p:nvPr/>
        </p:nvSpPr>
        <p:spPr bwMode="auto">
          <a:xfrm>
            <a:off x="288000" y="5780770"/>
            <a:ext cx="7712640" cy="4838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363" tIns="82145" rIns="81363" bIns="40683">
            <a:prstTxWarp prst="textNoShape">
              <a:avLst/>
            </a:prstTxWarp>
          </a:bodyPr>
          <a:lstStyle/>
          <a:p>
            <a:pPr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</a:pPr>
            <a:r>
              <a:rPr lang="en-US" dirty="0">
                <a:solidFill>
                  <a:srgbClr val="000000"/>
                </a:solidFill>
                <a:latin typeface="Helvetica Neue Light"/>
                <a:ea typeface="msmincho" charset="0"/>
                <a:cs typeface="Helvetica Neue Light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Helvetica Neue Light"/>
                <a:ea typeface="msmincho" charset="0"/>
                <a:cs typeface="Helvetica Neue Light"/>
              </a:rPr>
              <a:t>Nota: per </a:t>
            </a:r>
            <a:r>
              <a:rPr lang="en-US" dirty="0" err="1" smtClean="0">
                <a:solidFill>
                  <a:srgbClr val="000000"/>
                </a:solidFill>
                <a:latin typeface="Helvetica Neue Light"/>
                <a:ea typeface="msmincho" charset="0"/>
                <a:cs typeface="Helvetica Neue Light"/>
              </a:rPr>
              <a:t>semplificare</a:t>
            </a:r>
            <a:r>
              <a:rPr lang="en-US" dirty="0" smtClean="0">
                <a:solidFill>
                  <a:srgbClr val="000000"/>
                </a:solidFill>
                <a:latin typeface="Helvetica Neue Light"/>
                <a:ea typeface="msmincho" charset="0"/>
                <a:cs typeface="Helvetica Neue Ligh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Helvetica Neue Light"/>
                <a:ea typeface="msmincho" charset="0"/>
                <a:cs typeface="Helvetica Neue Light"/>
              </a:rPr>
              <a:t>gli</a:t>
            </a:r>
            <a:r>
              <a:rPr lang="en-US" dirty="0" smtClean="0">
                <a:solidFill>
                  <a:srgbClr val="000000"/>
                </a:solidFill>
                <a:latin typeface="Helvetica Neue Light"/>
                <a:ea typeface="msmincho" charset="0"/>
                <a:cs typeface="Helvetica Neue Light"/>
              </a:rPr>
              <a:t> URI </a:t>
            </a:r>
            <a:r>
              <a:rPr lang="en-US" dirty="0" err="1" smtClean="0">
                <a:solidFill>
                  <a:srgbClr val="000000"/>
                </a:solidFill>
                <a:latin typeface="Helvetica Neue Light"/>
                <a:ea typeface="msmincho" charset="0"/>
                <a:cs typeface="Helvetica Neue Light"/>
              </a:rPr>
              <a:t>sono</a:t>
            </a:r>
            <a:r>
              <a:rPr lang="en-US" dirty="0" smtClean="0">
                <a:solidFill>
                  <a:srgbClr val="000000"/>
                </a:solidFill>
                <a:latin typeface="Helvetica Neue Light"/>
                <a:ea typeface="msmincho" charset="0"/>
                <a:cs typeface="Helvetica Neue Ligh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Helvetica Neue Light"/>
                <a:ea typeface="msmincho" charset="0"/>
                <a:cs typeface="Helvetica Neue Light"/>
              </a:rPr>
              <a:t>stati</a:t>
            </a:r>
            <a:r>
              <a:rPr lang="en-US" dirty="0" smtClean="0">
                <a:solidFill>
                  <a:srgbClr val="000000"/>
                </a:solidFill>
                <a:latin typeface="Helvetica Neue Light"/>
                <a:ea typeface="msmincho" charset="0"/>
                <a:cs typeface="Helvetica Neue Ligh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Helvetica Neue Light"/>
                <a:ea typeface="msmincho" charset="0"/>
                <a:cs typeface="Helvetica Neue Light"/>
              </a:rPr>
              <a:t>usati</a:t>
            </a:r>
            <a:r>
              <a:rPr lang="en-US" dirty="0" smtClean="0">
                <a:solidFill>
                  <a:srgbClr val="000000"/>
                </a:solidFill>
                <a:latin typeface="Helvetica Neue Light"/>
                <a:ea typeface="msmincho" charset="0"/>
                <a:cs typeface="Helvetica Neue Light"/>
              </a:rPr>
              <a:t> I namespace)</a:t>
            </a:r>
            <a:endParaRPr lang="en-US" dirty="0">
              <a:solidFill>
                <a:srgbClr val="000000"/>
              </a:solidFill>
              <a:latin typeface="Helvetica Neue Light"/>
              <a:ea typeface="msmincho" charset="0"/>
              <a:cs typeface="Helvetica Neue Light"/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977760" y="1435567"/>
            <a:ext cx="7188480" cy="2752540"/>
            <a:chOff x="1077912" y="1462652"/>
            <a:chExt cx="7924800" cy="3034167"/>
          </a:xfrm>
        </p:grpSpPr>
        <p:sp>
          <p:nvSpPr>
            <p:cNvPr id="7" name="TextBox 6"/>
            <p:cNvSpPr txBox="1"/>
            <p:nvPr/>
          </p:nvSpPr>
          <p:spPr>
            <a:xfrm rot="2473353">
              <a:off x="5461135" y="2676129"/>
              <a:ext cx="1228902" cy="356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noProof="1">
                  <a:solidFill>
                    <a:srgbClr val="0D0D0D"/>
                  </a:solidFill>
                </a:rPr>
                <a:t>f:original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9151461">
              <a:off x="2960343" y="2763483"/>
              <a:ext cx="780392" cy="356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noProof="1">
                  <a:solidFill>
                    <a:srgbClr val="0D0D0D"/>
                  </a:solidFill>
                </a:rPr>
                <a:t>f:titre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877187" y="1462652"/>
              <a:ext cx="3763325" cy="500928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http://…isbn/2020386682</a:t>
              </a:r>
            </a:p>
          </p:txBody>
        </p:sp>
        <p:cxnSp>
          <p:nvCxnSpPr>
            <p:cNvPr id="10" name="Straight Arrow Connector 9"/>
            <p:cNvCxnSpPr>
              <a:stCxn id="9" idx="4"/>
              <a:endCxn id="6" idx="0"/>
            </p:cNvCxnSpPr>
            <p:nvPr/>
          </p:nvCxnSpPr>
          <p:spPr bwMode="auto">
            <a:xfrm flipH="1">
              <a:off x="2220912" y="1963581"/>
              <a:ext cx="2537937" cy="216218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1" name="Straight Arrow Connector 10"/>
            <p:cNvCxnSpPr>
              <a:stCxn id="9" idx="4"/>
              <a:endCxn id="12" idx="0"/>
            </p:cNvCxnSpPr>
            <p:nvPr/>
          </p:nvCxnSpPr>
          <p:spPr bwMode="auto">
            <a:xfrm>
              <a:off x="4758849" y="1963580"/>
              <a:ext cx="2415063" cy="2032311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6" name="Rectangle 5"/>
            <p:cNvSpPr/>
            <p:nvPr/>
          </p:nvSpPr>
          <p:spPr bwMode="auto">
            <a:xfrm>
              <a:off x="1077912" y="4125768"/>
              <a:ext cx="2286000" cy="356230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500" b="1" dirty="0">
                  <a:solidFill>
                    <a:srgbClr val="0D0D0D"/>
                  </a:solidFill>
                </a:rPr>
                <a:t>Le palais des miroirs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345112" y="3995892"/>
              <a:ext cx="3657600" cy="500927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http://…isbn/000651409X</a:t>
              </a:r>
            </a:p>
          </p:txBody>
        </p:sp>
      </p:grp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24542"/>
            <a:ext cx="8229600" cy="132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2" y="486002"/>
            <a:ext cx="565148" cy="61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69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1895"/>
          <a:lstStyle/>
          <a:p>
            <a:pPr>
              <a:tabLst>
                <a:tab pos="654475" algn="l"/>
                <a:tab pos="1308945" algn="l"/>
                <a:tab pos="1963422" algn="l"/>
                <a:tab pos="2617897" algn="l"/>
                <a:tab pos="3272371" algn="l"/>
                <a:tab pos="3926850" algn="l"/>
                <a:tab pos="4581325" algn="l"/>
                <a:tab pos="5235799" algn="l"/>
                <a:tab pos="5890271" algn="l"/>
                <a:tab pos="6544748" algn="l"/>
                <a:tab pos="7199221" algn="l"/>
                <a:tab pos="7853696" algn="l"/>
                <a:tab pos="8508173" algn="l"/>
              </a:tabLst>
            </a:pPr>
            <a:r>
              <a:rPr lang="en-US" dirty="0"/>
              <a:t>Un </a:t>
            </a:r>
            <a:r>
              <a:rPr lang="en-US" dirty="0" err="1"/>
              <a:t>esempio</a:t>
            </a:r>
            <a:r>
              <a:rPr lang="en-US" dirty="0"/>
              <a:t> </a:t>
            </a:r>
            <a:r>
              <a:rPr lang="en-US" dirty="0" err="1"/>
              <a:t>semplice</a:t>
            </a:r>
            <a:r>
              <a:rPr lang="en-US" dirty="0"/>
              <a:t>(in Turtle)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977760" y="1435567"/>
            <a:ext cx="7188480" cy="2752540"/>
            <a:chOff x="1077912" y="1462652"/>
            <a:chExt cx="7924800" cy="3034167"/>
          </a:xfrm>
        </p:grpSpPr>
        <p:sp>
          <p:nvSpPr>
            <p:cNvPr id="6" name="TextBox 5"/>
            <p:cNvSpPr txBox="1"/>
            <p:nvPr/>
          </p:nvSpPr>
          <p:spPr>
            <a:xfrm rot="2143846">
              <a:off x="5461135" y="2676129"/>
              <a:ext cx="1228902" cy="356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noProof="1">
                  <a:solidFill>
                    <a:srgbClr val="0D0D0D"/>
                  </a:solidFill>
                </a:rPr>
                <a:t>f:original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9151461">
              <a:off x="2952342" y="2741977"/>
              <a:ext cx="846210" cy="356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noProof="1">
                  <a:solidFill>
                    <a:srgbClr val="0D0D0D"/>
                  </a:solidFill>
                </a:rPr>
                <a:t>f:titre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877187" y="1462652"/>
              <a:ext cx="3763325" cy="500928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http://…isbn/2020386682</a:t>
              </a:r>
            </a:p>
          </p:txBody>
        </p:sp>
        <p:cxnSp>
          <p:nvCxnSpPr>
            <p:cNvPr id="9" name="Straight Arrow Connector 8"/>
            <p:cNvCxnSpPr>
              <a:stCxn id="8" idx="4"/>
              <a:endCxn id="11" idx="0"/>
            </p:cNvCxnSpPr>
            <p:nvPr/>
          </p:nvCxnSpPr>
          <p:spPr bwMode="auto">
            <a:xfrm flipH="1">
              <a:off x="2220912" y="1963581"/>
              <a:ext cx="2537937" cy="216218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0" name="Straight Arrow Connector 9"/>
            <p:cNvCxnSpPr>
              <a:stCxn id="8" idx="4"/>
              <a:endCxn id="12" idx="0"/>
            </p:cNvCxnSpPr>
            <p:nvPr/>
          </p:nvCxnSpPr>
          <p:spPr bwMode="auto">
            <a:xfrm>
              <a:off x="4758849" y="1963580"/>
              <a:ext cx="2415063" cy="2032311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11" name="Rectangle 10"/>
            <p:cNvSpPr/>
            <p:nvPr/>
          </p:nvSpPr>
          <p:spPr bwMode="auto">
            <a:xfrm>
              <a:off x="1077912" y="4125768"/>
              <a:ext cx="2286000" cy="356230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500" b="1" dirty="0">
                  <a:solidFill>
                    <a:srgbClr val="0D0D0D"/>
                  </a:solidFill>
                </a:rPr>
                <a:t>Le palais des miroirs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345112" y="3995892"/>
              <a:ext cx="3657600" cy="500927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http://…isbn/000651409X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88571" y="5001986"/>
            <a:ext cx="7424058" cy="9140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&lt;http://…/isbn/2020386682&gt;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    f:titre "Le palais des </a:t>
            </a:r>
            <a:r>
              <a:rPr lang="en-US" sz="2000" b="1" noProof="1" smtClean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miroirs</a:t>
            </a:r>
            <a:r>
              <a:rPr lang="en-US" sz="2000" b="1" noProof="1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"@fr 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    f:original &lt;http://…/isbn/000651409X&gt; </a:t>
            </a:r>
            <a:r>
              <a:rPr lang="en-US" sz="2000" b="1" noProof="1" smtClean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.</a:t>
            </a:r>
            <a:endParaRPr lang="en-US" sz="2000" b="1" noProof="1">
              <a:solidFill>
                <a:srgbClr val="7030A0"/>
              </a:solidFill>
              <a:latin typeface="Courier New" charset="0"/>
              <a:ea typeface="msmincho" charset="0"/>
              <a:cs typeface="msmincho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18" y="513217"/>
            <a:ext cx="6286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909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1895"/>
          <a:lstStyle/>
          <a:p>
            <a:pPr>
              <a:tabLst>
                <a:tab pos="654475" algn="l"/>
                <a:tab pos="1308945" algn="l"/>
                <a:tab pos="1963422" algn="l"/>
                <a:tab pos="2617897" algn="l"/>
                <a:tab pos="3272371" algn="l"/>
                <a:tab pos="3926850" algn="l"/>
                <a:tab pos="4581325" algn="l"/>
                <a:tab pos="5235799" algn="l"/>
                <a:tab pos="5890271" algn="l"/>
                <a:tab pos="6544748" algn="l"/>
                <a:tab pos="7199221" algn="l"/>
                <a:tab pos="7853696" algn="l"/>
                <a:tab pos="8508173" algn="l"/>
              </a:tabLst>
            </a:pPr>
            <a:r>
              <a:rPr lang="en-US" dirty="0"/>
              <a:t>Un </a:t>
            </a:r>
            <a:r>
              <a:rPr lang="en-US" dirty="0" err="1"/>
              <a:t>esempio</a:t>
            </a:r>
            <a:r>
              <a:rPr lang="en-US" dirty="0"/>
              <a:t> </a:t>
            </a:r>
            <a:r>
              <a:rPr lang="en-US" dirty="0" err="1" smtClean="0"/>
              <a:t>semplice</a:t>
            </a:r>
            <a:r>
              <a:rPr lang="en-US" dirty="0" smtClean="0"/>
              <a:t> (</a:t>
            </a:r>
            <a:r>
              <a:rPr lang="en-US" dirty="0"/>
              <a:t>in </a:t>
            </a:r>
            <a:r>
              <a:rPr lang="en-US" dirty="0" smtClean="0"/>
              <a:t>RDFa)</a:t>
            </a:r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977760" y="1435567"/>
            <a:ext cx="7188480" cy="2752540"/>
            <a:chOff x="1077912" y="1462652"/>
            <a:chExt cx="7924800" cy="3034167"/>
          </a:xfrm>
        </p:grpSpPr>
        <p:sp>
          <p:nvSpPr>
            <p:cNvPr id="6" name="TextBox 5"/>
            <p:cNvSpPr txBox="1"/>
            <p:nvPr/>
          </p:nvSpPr>
          <p:spPr>
            <a:xfrm rot="2473353">
              <a:off x="5461135" y="2676129"/>
              <a:ext cx="1228902" cy="356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noProof="1">
                  <a:solidFill>
                    <a:srgbClr val="0D0D0D"/>
                  </a:solidFill>
                </a:rPr>
                <a:t>f:original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9151461">
              <a:off x="2967353" y="2782328"/>
              <a:ext cx="722717" cy="356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noProof="1">
                  <a:solidFill>
                    <a:srgbClr val="0D0D0D"/>
                  </a:solidFill>
                </a:rPr>
                <a:t>f:titre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877187" y="1462652"/>
              <a:ext cx="3763325" cy="500928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http://…isbn/2020386682</a:t>
              </a:r>
            </a:p>
          </p:txBody>
        </p:sp>
        <p:cxnSp>
          <p:nvCxnSpPr>
            <p:cNvPr id="9" name="Straight Arrow Connector 8"/>
            <p:cNvCxnSpPr>
              <a:stCxn id="8" idx="4"/>
              <a:endCxn id="11" idx="0"/>
            </p:cNvCxnSpPr>
            <p:nvPr/>
          </p:nvCxnSpPr>
          <p:spPr bwMode="auto">
            <a:xfrm flipH="1">
              <a:off x="2220912" y="1963581"/>
              <a:ext cx="2537937" cy="216218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0" name="Straight Arrow Connector 9"/>
            <p:cNvCxnSpPr>
              <a:stCxn id="8" idx="4"/>
              <a:endCxn id="12" idx="0"/>
            </p:cNvCxnSpPr>
            <p:nvPr/>
          </p:nvCxnSpPr>
          <p:spPr bwMode="auto">
            <a:xfrm>
              <a:off x="4758849" y="1963580"/>
              <a:ext cx="2415063" cy="2032311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11" name="Rectangle 10"/>
            <p:cNvSpPr/>
            <p:nvPr/>
          </p:nvSpPr>
          <p:spPr bwMode="auto">
            <a:xfrm>
              <a:off x="1077912" y="4125768"/>
              <a:ext cx="2286000" cy="356230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500" b="1" dirty="0">
                  <a:solidFill>
                    <a:srgbClr val="0D0D0D"/>
                  </a:solidFill>
                </a:rPr>
                <a:t>Le palais des miroirs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345112" y="3995892"/>
              <a:ext cx="3657600" cy="500927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http://…isbn/000651409X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4982" y="4751616"/>
            <a:ext cx="8723076" cy="11830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&lt;p </a:t>
            </a:r>
            <a:r>
              <a:rPr lang="en-US" sz="1600" b="1" noProof="1">
                <a:solidFill>
                  <a:srgbClr val="800000"/>
                </a:solidFill>
                <a:latin typeface="Courier New" charset="0"/>
                <a:ea typeface="msmincho" charset="0"/>
                <a:cs typeface="msmincho" charset="0"/>
              </a:rPr>
              <a:t>about</a:t>
            </a: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="http://…/isbn/2020386682"&gt;The book entitled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“&lt;span </a:t>
            </a:r>
            <a:r>
              <a:rPr lang="en-US" sz="1600" b="1" noProof="1">
                <a:solidFill>
                  <a:srgbClr val="800000"/>
                </a:solidFill>
                <a:latin typeface="Courier New" charset="0"/>
                <a:ea typeface="msmincho" charset="0"/>
                <a:cs typeface="msmincho" charset="0"/>
              </a:rPr>
              <a:t>property</a:t>
            </a: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="f:title" </a:t>
            </a:r>
            <a:r>
              <a:rPr lang="en-US" sz="1600" b="1" noProof="1">
                <a:solidFill>
                  <a:srgbClr val="800000"/>
                </a:solidFill>
                <a:latin typeface="Courier New" charset="0"/>
                <a:ea typeface="msmincho" charset="0"/>
                <a:cs typeface="msmincho" charset="0"/>
              </a:rPr>
              <a:t>lang</a:t>
            </a: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="fr"&gt;Le palais des mirroirs&lt;/span&gt;” 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is the French translation of the 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“&lt;span </a:t>
            </a:r>
            <a:r>
              <a:rPr lang="en-US" sz="1600" b="1" noProof="1">
                <a:solidFill>
                  <a:srgbClr val="800000"/>
                </a:solidFill>
                <a:latin typeface="Courier New" charset="0"/>
                <a:ea typeface="msmincho" charset="0"/>
                <a:cs typeface="msmincho" charset="0"/>
              </a:rPr>
              <a:t>rel</a:t>
            </a: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="f:original" </a:t>
            </a:r>
            <a:r>
              <a:rPr lang="en-US" sz="1600" b="1" noProof="1">
                <a:solidFill>
                  <a:srgbClr val="800000"/>
                </a:solidFill>
                <a:latin typeface="Courier New" charset="0"/>
                <a:ea typeface="msmincho" charset="0"/>
                <a:cs typeface="msmincho" charset="0"/>
              </a:rPr>
              <a:t>resource</a:t>
            </a: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="http://…/isbn/000651409X"&gt;Glass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Palace&lt;/span&gt;”&lt;/p&gt; </a:t>
            </a:r>
            <a:r>
              <a:rPr lang="en-US" sz="16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.</a:t>
            </a:r>
            <a:endParaRPr lang="en-US" sz="1600" b="1" noProof="1">
              <a:solidFill>
                <a:srgbClr val="000000"/>
              </a:solidFill>
              <a:latin typeface="Courier New" charset="0"/>
              <a:ea typeface="msmincho" charset="0"/>
              <a:cs typeface="msminch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607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Quale </a:t>
            </a:r>
            <a:r>
              <a:rPr lang="en-US" dirty="0" err="1" smtClean="0"/>
              <a:t>sintassi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sintassi (RDF/XML, Turtle) è semplicemente </a:t>
            </a:r>
            <a:r>
              <a:rPr lang="it-IT" i="1" dirty="0">
                <a:solidFill>
                  <a:srgbClr val="FF0000"/>
                </a:solidFill>
              </a:rPr>
              <a:t>sintassi</a:t>
            </a:r>
            <a:r>
              <a:rPr lang="it-IT" dirty="0"/>
              <a:t> </a:t>
            </a:r>
          </a:p>
          <a:p>
            <a:r>
              <a:rPr lang="it-IT" dirty="0"/>
              <a:t>La cosa importante sono il </a:t>
            </a:r>
            <a:r>
              <a:rPr lang="it-IT" i="1" dirty="0">
                <a:solidFill>
                  <a:srgbClr val="FF0000"/>
                </a:solidFill>
              </a:rPr>
              <a:t>modello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sottostante e i </a:t>
            </a:r>
            <a:r>
              <a:rPr lang="it-IT" i="1" dirty="0">
                <a:solidFill>
                  <a:srgbClr val="FF0000"/>
                </a:solidFill>
              </a:rPr>
              <a:t>concetti</a:t>
            </a:r>
            <a:r>
              <a:rPr lang="it-IT" dirty="0"/>
              <a:t> </a:t>
            </a:r>
          </a:p>
          <a:p>
            <a:r>
              <a:rPr lang="it-IT" dirty="0"/>
              <a:t>Non tratteremo in dettaglio gli aspetti sintattici (abbiamo comunque già visto alcuni esempi in Turtle e in RDF/XML) </a:t>
            </a:r>
          </a:p>
          <a:p>
            <a:pPr lvl="1"/>
            <a:r>
              <a:rPr lang="it-IT" dirty="0"/>
              <a:t>si tratta di trasformazioni meccaniche, ben documentate e supportate da molti tool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44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330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/>
              <a:buChar char="•"/>
            </a:pPr>
            <a:r>
              <a:rPr lang="it-IT" dirty="0"/>
              <a:t>Gli URI hanno reso possibile il </a:t>
            </a:r>
            <a:r>
              <a:rPr lang="it-IT" i="1" dirty="0"/>
              <a:t>merge</a:t>
            </a:r>
            <a:r>
              <a:rPr lang="it-IT" dirty="0"/>
              <a:t> </a:t>
            </a:r>
          </a:p>
          <a:p>
            <a:pPr>
              <a:buFont typeface="Arial"/>
              <a:buChar char="•"/>
            </a:pPr>
            <a:r>
              <a:rPr lang="it-IT" i="1" dirty="0"/>
              <a:t>Chiunque</a:t>
            </a:r>
            <a:r>
              <a:rPr lang="it-IT" dirty="0"/>
              <a:t> può creare (meta)dati su </a:t>
            </a:r>
            <a:r>
              <a:rPr lang="it-IT" i="1" dirty="0"/>
              <a:t>qualunque</a:t>
            </a:r>
            <a:r>
              <a:rPr lang="it-IT" dirty="0"/>
              <a:t> risorsa sul Web, per esempio: </a:t>
            </a:r>
          </a:p>
          <a:p>
            <a:pPr lvl="1">
              <a:buFont typeface="Arial"/>
              <a:buChar char="•"/>
            </a:pPr>
            <a:r>
              <a:rPr lang="it-IT" dirty="0"/>
              <a:t>lo </a:t>
            </a:r>
            <a:r>
              <a:rPr lang="it-IT" i="1" dirty="0"/>
              <a:t>stesso</a:t>
            </a:r>
            <a:r>
              <a:rPr lang="it-IT" dirty="0"/>
              <a:t> file XHTML può essere annotato con altri termini </a:t>
            </a:r>
          </a:p>
          <a:p>
            <a:pPr lvl="1">
              <a:buFont typeface="Arial"/>
              <a:buChar char="•"/>
            </a:pPr>
            <a:r>
              <a:rPr lang="it-IT" dirty="0"/>
              <a:t>è possibile </a:t>
            </a:r>
            <a:r>
              <a:rPr lang="it-IT" i="1" dirty="0"/>
              <a:t>aggiungere semantica</a:t>
            </a:r>
            <a:r>
              <a:rPr lang="it-IT" dirty="0"/>
              <a:t> alle risorse Web esistenti utilizzando URI </a:t>
            </a:r>
          </a:p>
          <a:p>
            <a:pPr lvl="1">
              <a:buFont typeface="Arial"/>
              <a:buChar char="•"/>
            </a:pPr>
            <a:r>
              <a:rPr lang="it-IT" dirty="0"/>
              <a:t>gli URI rendono possibile </a:t>
            </a:r>
            <a:r>
              <a:rPr lang="it-IT" i="1" dirty="0"/>
              <a:t>collegare</a:t>
            </a:r>
            <a:r>
              <a:rPr lang="it-IT" dirty="0"/>
              <a:t> (con </a:t>
            </a:r>
            <a:r>
              <a:rPr lang="it-IT" i="1" dirty="0"/>
              <a:t>proprietà</a:t>
            </a:r>
            <a:r>
              <a:rPr lang="it-IT" dirty="0"/>
              <a:t>) i dati tra di loro </a:t>
            </a:r>
          </a:p>
          <a:p>
            <a:pPr>
              <a:buFont typeface="Arial"/>
              <a:buChar char="•"/>
            </a:pPr>
            <a:r>
              <a:rPr lang="it-IT" i="1" dirty="0"/>
              <a:t>Gli URI sono la base del ruolo di RDF nel Web</a:t>
            </a:r>
            <a:r>
              <a:rPr lang="it-IT" dirty="0"/>
              <a:t> </a:t>
            </a:r>
          </a:p>
          <a:p>
            <a:pPr lvl="1">
              <a:buFont typeface="Arial"/>
              <a:buChar char="•"/>
            </a:pPr>
            <a:r>
              <a:rPr lang="it-IT" dirty="0"/>
              <a:t>si può reperire l' informazione utilizzando tool già esistenti </a:t>
            </a:r>
          </a:p>
          <a:p>
            <a:pPr lvl="1">
              <a:buFont typeface="Arial"/>
              <a:buChar char="•"/>
            </a:pPr>
            <a:r>
              <a:rPr lang="it-IT" dirty="0"/>
              <a:t>per questo motivo il "Semantic Web", è il … "Semantic </a:t>
            </a:r>
            <a:r>
              <a:rPr lang="it-IT" i="1" dirty="0"/>
              <a:t>Web</a:t>
            </a:r>
            <a:r>
              <a:rPr lang="it-IT" dirty="0"/>
              <a:t>" </a:t>
            </a:r>
          </a:p>
        </p:txBody>
      </p:sp>
      <p:sp>
        <p:nvSpPr>
          <p:cNvPr id="1105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ruolo</a:t>
            </a:r>
            <a:r>
              <a:rPr lang="en-US" dirty="0" smtClean="0"/>
              <a:t> </a:t>
            </a:r>
            <a:r>
              <a:rPr lang="en-US" dirty="0" err="1" smtClean="0"/>
              <a:t>fondamentale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URI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502331"/>
            <a:ext cx="6286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9705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URI, URL,URN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509406" cy="401084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URI</a:t>
            </a:r>
          </a:p>
          <a:p>
            <a:pPr lvl="1"/>
            <a:r>
              <a:rPr lang="en-US" dirty="0" smtClean="0"/>
              <a:t>Uniform Resource Identifier</a:t>
            </a:r>
          </a:p>
          <a:p>
            <a:pPr lvl="1"/>
            <a:r>
              <a:rPr lang="it-IT" dirty="0" smtClean="0"/>
              <a:t>stringa </a:t>
            </a:r>
            <a:r>
              <a:rPr lang="it-IT" dirty="0"/>
              <a:t>che identifica univocamente una risorsa </a:t>
            </a:r>
            <a:r>
              <a:rPr lang="it-IT" dirty="0" smtClean="0"/>
              <a:t>generica</a:t>
            </a:r>
          </a:p>
          <a:p>
            <a:pPr lvl="2"/>
            <a:r>
              <a:rPr lang="it-IT" dirty="0" smtClean="0"/>
              <a:t>può </a:t>
            </a:r>
            <a:r>
              <a:rPr lang="it-IT" dirty="0"/>
              <a:t>essere un indirizzo Web, un documento, un'immagine,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un </a:t>
            </a:r>
            <a:r>
              <a:rPr lang="it-IT" dirty="0"/>
              <a:t>file, un servizio, un indirizzo di posta elettronica, </a:t>
            </a:r>
            <a:r>
              <a:rPr lang="it-IT" dirty="0" smtClean="0"/>
              <a:t>etc.</a:t>
            </a:r>
            <a:r>
              <a:rPr lang="en-US" dirty="0" smtClean="0"/>
              <a:t> </a:t>
            </a:r>
          </a:p>
          <a:p>
            <a:r>
              <a:rPr lang="en-US" dirty="0" smtClean="0"/>
              <a:t>URL</a:t>
            </a:r>
          </a:p>
          <a:p>
            <a:pPr lvl="1"/>
            <a:r>
              <a:rPr lang="en-US" dirty="0" smtClean="0"/>
              <a:t>Uniform Resource Locator</a:t>
            </a:r>
          </a:p>
          <a:p>
            <a:pPr lvl="1"/>
            <a:r>
              <a:rPr lang="it-IT" dirty="0"/>
              <a:t>URI che, oltre a identificare una risorsa, fornisce mezzi per agire su di essa o per ottenere una rappresentazione della risorsa descrivendo il suo meccanismo di accesso primario o la sua "ubicazione" ("location") in una rete</a:t>
            </a:r>
            <a:endParaRPr lang="en-US" dirty="0" smtClean="0"/>
          </a:p>
          <a:p>
            <a:r>
              <a:rPr lang="en-US" dirty="0" smtClean="0"/>
              <a:t>URN</a:t>
            </a:r>
          </a:p>
          <a:p>
            <a:pPr lvl="1"/>
            <a:r>
              <a:rPr lang="en-US" dirty="0" smtClean="0"/>
              <a:t>Uniform Resource Name</a:t>
            </a:r>
          </a:p>
          <a:p>
            <a:pPr lvl="1"/>
            <a:r>
              <a:rPr lang="it-IT" dirty="0"/>
              <a:t>URI che identifica una risorsa mediante un "nome" in un particolare dominio di nomi ("namespace"). </a:t>
            </a:r>
            <a:endParaRPr lang="it-IT" dirty="0" smtClean="0"/>
          </a:p>
          <a:p>
            <a:pPr lvl="2"/>
            <a:r>
              <a:rPr lang="it-IT" dirty="0"/>
              <a:t>p</a:t>
            </a:r>
            <a:r>
              <a:rPr lang="it-IT" dirty="0" smtClean="0"/>
              <a:t>uò </a:t>
            </a:r>
            <a:r>
              <a:rPr lang="it-IT" dirty="0"/>
              <a:t>essere usato per parlare di una risorsa senza lasciar intendere la sua ubicazione o come ottenerne una rappresentazione. </a:t>
            </a:r>
            <a:endParaRPr lang="it-IT" dirty="0" smtClean="0"/>
          </a:p>
          <a:p>
            <a:pPr lvl="2"/>
            <a:r>
              <a:rPr lang="it-IT" dirty="0"/>
              <a:t>p</a:t>
            </a:r>
            <a:r>
              <a:rPr lang="it-IT" dirty="0" smtClean="0"/>
              <a:t>er </a:t>
            </a:r>
            <a:r>
              <a:rPr lang="it-IT" dirty="0"/>
              <a:t>esempio l'URN urn:isbn:0-395-36341-1 è un URI che consente di individuare univocamente un libro mediante il suo nome 0-395-36341-1 nel namespace dei codici ISBN, ma non suggerisce dove e come possiamo ottenere una copia di tale </a:t>
            </a:r>
            <a:r>
              <a:rPr lang="it-IT" dirty="0" smtClean="0"/>
              <a:t>libro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46</a:t>
            </a:fld>
            <a:endParaRPr lang="it-IT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302" y="1646238"/>
            <a:ext cx="2286000" cy="148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606" y="3850822"/>
            <a:ext cx="3028950" cy="176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7830" y="5759286"/>
            <a:ext cx="442504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Cool URI don’t change!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5046" y="5836230"/>
            <a:ext cx="324967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+mn-lt"/>
                <a:hlinkClick r:id="rId4"/>
              </a:rPr>
              <a:t>https://www.w3.o</a:t>
            </a:r>
            <a:r>
              <a:rPr lang="en-US" sz="1600" dirty="0">
                <a:solidFill>
                  <a:srgbClr val="7030A0"/>
                </a:solidFill>
                <a:latin typeface="+mn-lt"/>
                <a:hlinkClick r:id="rId4"/>
              </a:rPr>
              <a:t>rg/TR/cooluris/</a:t>
            </a:r>
            <a:endParaRPr lang="en-US" sz="1600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130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1895"/>
          <a:lstStyle/>
          <a:p>
            <a:pPr>
              <a:tabLst>
                <a:tab pos="654475" algn="l"/>
                <a:tab pos="1308945" algn="l"/>
                <a:tab pos="1963422" algn="l"/>
                <a:tab pos="2617897" algn="l"/>
                <a:tab pos="3272371" algn="l"/>
                <a:tab pos="3926850" algn="l"/>
                <a:tab pos="4581325" algn="l"/>
                <a:tab pos="5235799" algn="l"/>
                <a:tab pos="5890271" algn="l"/>
                <a:tab pos="6544748" algn="l"/>
                <a:tab pos="7199221" algn="l"/>
                <a:tab pos="7853696" algn="l"/>
                <a:tab pos="8508173" algn="l"/>
              </a:tabLst>
            </a:pPr>
            <a:r>
              <a:rPr lang="en-US" dirty="0" smtClean="0"/>
              <a:t>RDF/XML: </a:t>
            </a:r>
            <a:r>
              <a:rPr lang="en-US" dirty="0" err="1" smtClean="0"/>
              <a:t>princìpi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idx="1"/>
          </p:nvPr>
        </p:nvSpPr>
        <p:spPr>
          <a:xfrm>
            <a:off x="457200" y="3733802"/>
            <a:ext cx="8229600" cy="511628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Codificare</a:t>
            </a:r>
            <a:r>
              <a:rPr lang="en-US" dirty="0" smtClean="0"/>
              <a:t> </a:t>
            </a:r>
            <a:r>
              <a:rPr lang="en-US" dirty="0" err="1" smtClean="0"/>
              <a:t>nodi</a:t>
            </a:r>
            <a:r>
              <a:rPr lang="en-US" dirty="0" smtClean="0"/>
              <a:t> e </a:t>
            </a:r>
            <a:r>
              <a:rPr lang="en-US" dirty="0" err="1" smtClean="0"/>
              <a:t>archi</a:t>
            </a:r>
            <a:r>
              <a:rPr lang="en-US" dirty="0" smtClean="0"/>
              <a:t> come </a:t>
            </a:r>
            <a:r>
              <a:rPr lang="en-US" dirty="0" err="1" smtClean="0"/>
              <a:t>elementi</a:t>
            </a:r>
            <a:r>
              <a:rPr lang="en-US" dirty="0" smtClean="0"/>
              <a:t> o “literal”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>
          <a:xfrm>
            <a:off x="1081175" y="1394020"/>
            <a:ext cx="7188480" cy="2054196"/>
            <a:chOff x="1077912" y="1353310"/>
            <a:chExt cx="7924800" cy="3252846"/>
          </a:xfrm>
        </p:grpSpPr>
        <p:sp>
          <p:nvSpPr>
            <p:cNvPr id="7" name="TextBox 6"/>
            <p:cNvSpPr txBox="1"/>
            <p:nvPr/>
          </p:nvSpPr>
          <p:spPr>
            <a:xfrm rot="1304330">
              <a:off x="5461135" y="2598379"/>
              <a:ext cx="1228902" cy="51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noProof="1">
                  <a:solidFill>
                    <a:srgbClr val="0D0D0D"/>
                  </a:solidFill>
                </a:rPr>
                <a:t>f:original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20054549">
              <a:off x="2945618" y="2620641"/>
              <a:ext cx="901528" cy="51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noProof="1">
                  <a:solidFill>
                    <a:srgbClr val="0D0D0D"/>
                  </a:solidFill>
                </a:rPr>
                <a:t>f:titre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877187" y="1353310"/>
              <a:ext cx="3763325" cy="719599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http://…isbn/2020386682</a:t>
              </a:r>
            </a:p>
          </p:txBody>
        </p:sp>
        <p:cxnSp>
          <p:nvCxnSpPr>
            <p:cNvPr id="10" name="Straight Arrow Connector 9"/>
            <p:cNvCxnSpPr>
              <a:stCxn id="9" idx="4"/>
              <a:endCxn id="12" idx="0"/>
            </p:cNvCxnSpPr>
            <p:nvPr/>
          </p:nvCxnSpPr>
          <p:spPr bwMode="auto">
            <a:xfrm flipH="1">
              <a:off x="2220912" y="2072909"/>
              <a:ext cx="2537937" cy="197513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1" name="Straight Arrow Connector 10"/>
            <p:cNvCxnSpPr>
              <a:stCxn id="9" idx="4"/>
              <a:endCxn id="13" idx="0"/>
            </p:cNvCxnSpPr>
            <p:nvPr/>
          </p:nvCxnSpPr>
          <p:spPr bwMode="auto">
            <a:xfrm>
              <a:off x="4758849" y="2072909"/>
              <a:ext cx="2415063" cy="1813648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12" name="Rectangle 11"/>
            <p:cNvSpPr/>
            <p:nvPr/>
          </p:nvSpPr>
          <p:spPr bwMode="auto">
            <a:xfrm>
              <a:off x="1077912" y="4048048"/>
              <a:ext cx="2286000" cy="511736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500" b="1" dirty="0">
                  <a:solidFill>
                    <a:srgbClr val="0D0D0D"/>
                  </a:solidFill>
                </a:rPr>
                <a:t>Le palais des miroirs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345112" y="3886557"/>
              <a:ext cx="3657600" cy="719599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http://…isbn/000651409X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36" y="4142016"/>
            <a:ext cx="7114494" cy="214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60" y="464231"/>
            <a:ext cx="6286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9935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1895"/>
          <a:lstStyle/>
          <a:p>
            <a:pPr>
              <a:tabLst>
                <a:tab pos="654475" algn="l"/>
                <a:tab pos="1308945" algn="l"/>
                <a:tab pos="1963422" algn="l"/>
                <a:tab pos="2617897" algn="l"/>
                <a:tab pos="3272371" algn="l"/>
                <a:tab pos="3926850" algn="l"/>
                <a:tab pos="4581325" algn="l"/>
                <a:tab pos="5235799" algn="l"/>
                <a:tab pos="5890271" algn="l"/>
                <a:tab pos="6544748" algn="l"/>
                <a:tab pos="7199221" algn="l"/>
                <a:tab pos="7853696" algn="l"/>
                <a:tab pos="8508173" algn="l"/>
              </a:tabLst>
            </a:pPr>
            <a:r>
              <a:rPr lang="en-US" dirty="0" smtClean="0"/>
              <a:t>RDF/XML: </a:t>
            </a:r>
            <a:r>
              <a:rPr lang="en-US" dirty="0" err="1" smtClean="0"/>
              <a:t>princìpi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idx="1"/>
          </p:nvPr>
        </p:nvSpPr>
        <p:spPr>
          <a:xfrm>
            <a:off x="457200" y="3733802"/>
            <a:ext cx="8229600" cy="51162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Codificare</a:t>
            </a:r>
            <a:r>
              <a:rPr lang="en-US" dirty="0" smtClean="0"/>
              <a:t> le </a:t>
            </a:r>
            <a:r>
              <a:rPr lang="en-US" dirty="0" err="1" smtClean="0"/>
              <a:t>risorse</a:t>
            </a:r>
            <a:r>
              <a:rPr lang="en-US" dirty="0" smtClean="0"/>
              <a:t> (</a:t>
            </a:r>
            <a:r>
              <a:rPr lang="en-US" dirty="0" err="1" smtClean="0"/>
              <a:t>cioè</a:t>
            </a:r>
            <a:r>
              <a:rPr lang="en-US" dirty="0" smtClean="0"/>
              <a:t> 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nodi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>
          <a:xfrm>
            <a:off x="1081175" y="1394020"/>
            <a:ext cx="7188480" cy="2054196"/>
            <a:chOff x="1077912" y="1353310"/>
            <a:chExt cx="7924800" cy="3252846"/>
          </a:xfrm>
        </p:grpSpPr>
        <p:sp>
          <p:nvSpPr>
            <p:cNvPr id="7" name="TextBox 6"/>
            <p:cNvSpPr txBox="1"/>
            <p:nvPr/>
          </p:nvSpPr>
          <p:spPr>
            <a:xfrm rot="1304330">
              <a:off x="5461135" y="2598379"/>
              <a:ext cx="1228902" cy="51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noProof="1">
                  <a:solidFill>
                    <a:srgbClr val="0D0D0D"/>
                  </a:solidFill>
                </a:rPr>
                <a:t>f:original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20054549">
              <a:off x="2945618" y="2620641"/>
              <a:ext cx="901528" cy="51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noProof="1">
                  <a:solidFill>
                    <a:srgbClr val="0D0D0D"/>
                  </a:solidFill>
                </a:rPr>
                <a:t>f:titre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877187" y="1353310"/>
              <a:ext cx="3763325" cy="719599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http://…isbn/2020386682</a:t>
              </a:r>
            </a:p>
          </p:txBody>
        </p:sp>
        <p:cxnSp>
          <p:nvCxnSpPr>
            <p:cNvPr id="10" name="Straight Arrow Connector 9"/>
            <p:cNvCxnSpPr>
              <a:stCxn id="9" idx="4"/>
              <a:endCxn id="12" idx="0"/>
            </p:cNvCxnSpPr>
            <p:nvPr/>
          </p:nvCxnSpPr>
          <p:spPr bwMode="auto">
            <a:xfrm flipH="1">
              <a:off x="2220912" y="2072909"/>
              <a:ext cx="2537937" cy="197513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1" name="Straight Arrow Connector 10"/>
            <p:cNvCxnSpPr>
              <a:stCxn id="9" idx="4"/>
              <a:endCxn id="13" idx="0"/>
            </p:cNvCxnSpPr>
            <p:nvPr/>
          </p:nvCxnSpPr>
          <p:spPr bwMode="auto">
            <a:xfrm>
              <a:off x="4758849" y="2072909"/>
              <a:ext cx="2415063" cy="1813648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12" name="Rectangle 11"/>
            <p:cNvSpPr/>
            <p:nvPr/>
          </p:nvSpPr>
          <p:spPr bwMode="auto">
            <a:xfrm>
              <a:off x="1077912" y="4048048"/>
              <a:ext cx="2286000" cy="511736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500" b="1" dirty="0">
                  <a:solidFill>
                    <a:srgbClr val="0D0D0D"/>
                  </a:solidFill>
                </a:rPr>
                <a:t>Le palais des miroirs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345112" y="3886557"/>
              <a:ext cx="3657600" cy="719599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http://…isbn/000651409X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04854" y="4218216"/>
            <a:ext cx="8148646" cy="16089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dirty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&lt;</a:t>
            </a:r>
            <a:r>
              <a:rPr lang="en-US" sz="1600" b="1" dirty="0" err="1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rdf:RDF</a:t>
            </a:r>
            <a:r>
              <a:rPr lang="en-US" sz="1600" b="1" dirty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xmlns:rdf</a:t>
            </a:r>
            <a:r>
              <a:rPr lang="en-US" sz="1600" b="1" dirty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="http://www.w3.org/1999/02/22-rdf-syntax-ns#"&gt;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dirty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   </a:t>
            </a:r>
            <a:r>
              <a:rPr lang="en-US" sz="1600" b="1" dirty="0" smtClean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&lt;</a:t>
            </a:r>
            <a:r>
              <a:rPr lang="en-US" sz="1600" b="1" dirty="0" err="1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rdf:Description</a:t>
            </a:r>
            <a:r>
              <a:rPr lang="en-US" sz="1600" b="1" dirty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rdf:about</a:t>
            </a:r>
            <a:r>
              <a:rPr lang="en-US" sz="1600" b="1" dirty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="</a:t>
            </a:r>
            <a:r>
              <a:rPr lang="en-US" sz="1600" b="1" dirty="0">
                <a:solidFill>
                  <a:srgbClr val="FF0000"/>
                </a:solidFill>
                <a:latin typeface="Courier New" charset="0"/>
                <a:ea typeface="msmincho" charset="0"/>
                <a:cs typeface="msmincho" charset="0"/>
              </a:rPr>
              <a:t>http://…/</a:t>
            </a:r>
            <a:r>
              <a:rPr lang="en-US" sz="1600" b="1" dirty="0" err="1">
                <a:solidFill>
                  <a:srgbClr val="FF0000"/>
                </a:solidFill>
                <a:latin typeface="Courier New" charset="0"/>
                <a:ea typeface="msmincho" charset="0"/>
                <a:cs typeface="msmincho" charset="0"/>
              </a:rPr>
              <a:t>isbn</a:t>
            </a:r>
            <a:r>
              <a:rPr lang="en-US" sz="1600" b="1" dirty="0">
                <a:solidFill>
                  <a:srgbClr val="FF0000"/>
                </a:solidFill>
                <a:latin typeface="Courier New" charset="0"/>
                <a:ea typeface="msmincho" charset="0"/>
                <a:cs typeface="msmincho" charset="0"/>
              </a:rPr>
              <a:t>/2020386682</a:t>
            </a:r>
            <a:r>
              <a:rPr lang="en-US" sz="1600" b="1" dirty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"&gt;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dirty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  	</a:t>
            </a:r>
            <a:r>
              <a:rPr lang="en-US" sz="1600" b="1" dirty="0" smtClean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«</a:t>
            </a:r>
            <a:r>
              <a:rPr lang="en-US" sz="1600" b="1" dirty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Element for original»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dirty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        </a:t>
            </a:r>
            <a:r>
              <a:rPr lang="en-US" sz="1600" b="1" dirty="0" smtClean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&lt;</a:t>
            </a:r>
            <a:r>
              <a:rPr lang="en-US" sz="1600" b="1" dirty="0" err="1" smtClean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rdf:Description</a:t>
            </a:r>
            <a:r>
              <a:rPr lang="en-US" sz="1600" b="1" dirty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rdf:about</a:t>
            </a:r>
            <a:r>
              <a:rPr lang="en-US" sz="1600" b="1" dirty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="</a:t>
            </a:r>
            <a:r>
              <a:rPr lang="en-US" sz="1600" b="1" dirty="0">
                <a:solidFill>
                  <a:srgbClr val="FF0000"/>
                </a:solidFill>
                <a:latin typeface="Courier New" charset="0"/>
                <a:ea typeface="msmincho" charset="0"/>
                <a:cs typeface="msmincho" charset="0"/>
              </a:rPr>
              <a:t>http://…/</a:t>
            </a:r>
            <a:r>
              <a:rPr lang="en-US" sz="1600" b="1" dirty="0" err="1">
                <a:solidFill>
                  <a:srgbClr val="FF0000"/>
                </a:solidFill>
                <a:latin typeface="Courier New" charset="0"/>
                <a:ea typeface="msmincho" charset="0"/>
                <a:cs typeface="msmincho" charset="0"/>
              </a:rPr>
              <a:t>isbn</a:t>
            </a:r>
            <a:r>
              <a:rPr lang="en-US" sz="1600" b="1" dirty="0">
                <a:solidFill>
                  <a:srgbClr val="FF0000"/>
                </a:solidFill>
                <a:latin typeface="Courier New" charset="0"/>
                <a:ea typeface="msmincho" charset="0"/>
                <a:cs typeface="msmincho" charset="0"/>
              </a:rPr>
              <a:t>/000651409X</a:t>
            </a:r>
            <a:r>
              <a:rPr lang="en-US" sz="1600" b="1" dirty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"/&gt;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dirty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      </a:t>
            </a:r>
            <a:r>
              <a:rPr lang="en-US" sz="1600" b="1" dirty="0" smtClean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«/</a:t>
            </a:r>
            <a:r>
              <a:rPr lang="en-US" sz="1600" b="1" dirty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Element for f:original»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dirty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   </a:t>
            </a:r>
            <a:r>
              <a:rPr lang="en-US" sz="1600" b="1" dirty="0" smtClean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&lt;/</a:t>
            </a:r>
            <a:r>
              <a:rPr lang="en-US" sz="1600" b="1" dirty="0" err="1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rdf:Description</a:t>
            </a:r>
            <a:r>
              <a:rPr lang="en-US" sz="1600" b="1" dirty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dirty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&lt;</a:t>
            </a:r>
            <a:r>
              <a:rPr lang="en-US" sz="1600" b="1" dirty="0" err="1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rdf:RDF</a:t>
            </a:r>
            <a:r>
              <a:rPr lang="en-US" sz="1600" b="1" dirty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&gt;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03" y="513216"/>
            <a:ext cx="6286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166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1895"/>
          <a:lstStyle/>
          <a:p>
            <a:pPr>
              <a:tabLst>
                <a:tab pos="654475" algn="l"/>
                <a:tab pos="1308945" algn="l"/>
                <a:tab pos="1963422" algn="l"/>
                <a:tab pos="2617897" algn="l"/>
                <a:tab pos="3272371" algn="l"/>
                <a:tab pos="3926850" algn="l"/>
                <a:tab pos="4581325" algn="l"/>
                <a:tab pos="5235799" algn="l"/>
                <a:tab pos="5890271" algn="l"/>
                <a:tab pos="6544748" algn="l"/>
                <a:tab pos="7199221" algn="l"/>
                <a:tab pos="7853696" algn="l"/>
                <a:tab pos="8508173" algn="l"/>
              </a:tabLst>
            </a:pPr>
            <a:r>
              <a:rPr lang="en-US" dirty="0" smtClean="0"/>
              <a:t>RDF/XML: </a:t>
            </a:r>
            <a:r>
              <a:rPr lang="en-US" dirty="0" err="1" smtClean="0"/>
              <a:t>princìpi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idx="1"/>
          </p:nvPr>
        </p:nvSpPr>
        <p:spPr>
          <a:xfrm>
            <a:off x="457200" y="3733802"/>
            <a:ext cx="8229600" cy="511628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Helvetica Neue Light"/>
                <a:cs typeface="Helvetica Neue Light"/>
              </a:rPr>
              <a:t>Codificare</a:t>
            </a:r>
            <a:r>
              <a:rPr lang="en-US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 le </a:t>
            </a:r>
            <a:r>
              <a:rPr lang="en-US" dirty="0" err="1" smtClean="0">
                <a:solidFill>
                  <a:srgbClr val="000000"/>
                </a:solidFill>
                <a:latin typeface="Helvetica Neue Light"/>
                <a:cs typeface="Helvetica Neue Light"/>
              </a:rPr>
              <a:t>proprietà</a:t>
            </a:r>
            <a:r>
              <a:rPr lang="en-US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 (</a:t>
            </a:r>
            <a:r>
              <a:rPr lang="en-US" dirty="0" err="1" smtClean="0">
                <a:solidFill>
                  <a:srgbClr val="000000"/>
                </a:solidFill>
                <a:latin typeface="Helvetica Neue Light"/>
                <a:cs typeface="Helvetica Neue Light"/>
              </a:rPr>
              <a:t>cioè</a:t>
            </a:r>
            <a:r>
              <a:rPr lang="en-US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Helvetica Neue Light"/>
                <a:cs typeface="Helvetica Neue Light"/>
              </a:rPr>
              <a:t>gli</a:t>
            </a:r>
            <a:r>
              <a:rPr lang="en-US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Helvetica Neue Light"/>
                <a:cs typeface="Helvetica Neue Light"/>
              </a:rPr>
              <a:t>archi</a:t>
            </a:r>
            <a:r>
              <a:rPr lang="en-US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) </a:t>
            </a:r>
            <a:r>
              <a:rPr lang="en-US" dirty="0" err="1" smtClean="0">
                <a:solidFill>
                  <a:srgbClr val="000000"/>
                </a:solidFill>
                <a:latin typeface="Helvetica Neue Light"/>
                <a:cs typeface="Helvetica Neue Light"/>
              </a:rPr>
              <a:t>nei</a:t>
            </a:r>
            <a:r>
              <a:rPr lang="en-US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Helvetica Neue Light"/>
                <a:cs typeface="Helvetica Neue Light"/>
              </a:rPr>
              <a:t>rispettivi</a:t>
            </a:r>
            <a:r>
              <a:rPr lang="en-US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 namespace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>
          <a:xfrm>
            <a:off x="1081175" y="1394020"/>
            <a:ext cx="7188480" cy="2054196"/>
            <a:chOff x="1077912" y="1353310"/>
            <a:chExt cx="7924800" cy="3252846"/>
          </a:xfrm>
        </p:grpSpPr>
        <p:sp>
          <p:nvSpPr>
            <p:cNvPr id="7" name="TextBox 6"/>
            <p:cNvSpPr txBox="1"/>
            <p:nvPr/>
          </p:nvSpPr>
          <p:spPr>
            <a:xfrm rot="1304330">
              <a:off x="5461135" y="2598379"/>
              <a:ext cx="1228902" cy="51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noProof="1">
                  <a:solidFill>
                    <a:srgbClr val="0D0D0D"/>
                  </a:solidFill>
                </a:rPr>
                <a:t>f:original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20054549">
              <a:off x="2945618" y="2620641"/>
              <a:ext cx="901528" cy="51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noProof="1">
                  <a:solidFill>
                    <a:srgbClr val="0D0D0D"/>
                  </a:solidFill>
                </a:rPr>
                <a:t>f:titre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877187" y="1353310"/>
              <a:ext cx="3763325" cy="719599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http://…isbn/2020386682</a:t>
              </a:r>
            </a:p>
          </p:txBody>
        </p:sp>
        <p:cxnSp>
          <p:nvCxnSpPr>
            <p:cNvPr id="10" name="Straight Arrow Connector 9"/>
            <p:cNvCxnSpPr>
              <a:stCxn id="9" idx="4"/>
              <a:endCxn id="12" idx="0"/>
            </p:cNvCxnSpPr>
            <p:nvPr/>
          </p:nvCxnSpPr>
          <p:spPr bwMode="auto">
            <a:xfrm flipH="1">
              <a:off x="2220912" y="2072909"/>
              <a:ext cx="2537937" cy="197513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1" name="Straight Arrow Connector 10"/>
            <p:cNvCxnSpPr>
              <a:stCxn id="9" idx="4"/>
              <a:endCxn id="13" idx="0"/>
            </p:cNvCxnSpPr>
            <p:nvPr/>
          </p:nvCxnSpPr>
          <p:spPr bwMode="auto">
            <a:xfrm>
              <a:off x="4758849" y="2072909"/>
              <a:ext cx="2415063" cy="1813648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12" name="Rectangle 11"/>
            <p:cNvSpPr/>
            <p:nvPr/>
          </p:nvSpPr>
          <p:spPr bwMode="auto">
            <a:xfrm>
              <a:off x="1077912" y="4048048"/>
              <a:ext cx="2286000" cy="511736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500" b="1" dirty="0">
                  <a:solidFill>
                    <a:srgbClr val="0D0D0D"/>
                  </a:solidFill>
                </a:rPr>
                <a:t>Le palais des miroirs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345112" y="3886557"/>
              <a:ext cx="3657600" cy="719599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http://…isbn/000651409X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04854" y="4218216"/>
            <a:ext cx="8148646" cy="18256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dirty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&lt;</a:t>
            </a:r>
            <a:r>
              <a:rPr lang="en-US" sz="1600" b="1" dirty="0" err="1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rdf:RDF</a:t>
            </a:r>
            <a:r>
              <a:rPr lang="en-US" sz="1600" b="1" dirty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xmlns:rdf</a:t>
            </a:r>
            <a:r>
              <a:rPr lang="en-US" sz="1600" b="1" dirty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="http://www.w3.org/1999/02/22-rdf-syntax-ns#"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dirty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    </a:t>
            </a:r>
            <a:r>
              <a:rPr lang="en-US" sz="1600" b="1" dirty="0" err="1">
                <a:solidFill>
                  <a:srgbClr val="FF0000"/>
                </a:solidFill>
                <a:latin typeface="Courier New" charset="0"/>
                <a:ea typeface="msmincho" charset="0"/>
                <a:cs typeface="msmincho" charset="0"/>
              </a:rPr>
              <a:t>xmlns:f</a:t>
            </a:r>
            <a:r>
              <a:rPr lang="en-US" sz="1600" b="1" dirty="0">
                <a:solidFill>
                  <a:srgbClr val="FF0000"/>
                </a:solidFill>
                <a:latin typeface="Courier New" charset="0"/>
                <a:ea typeface="msmincho" charset="0"/>
                <a:cs typeface="msmincho" charset="0"/>
              </a:rPr>
              <a:t>="http://</a:t>
            </a:r>
            <a:r>
              <a:rPr lang="en-US" sz="1600" b="1" dirty="0" smtClean="0">
                <a:solidFill>
                  <a:srgbClr val="FF0000"/>
                </a:solidFill>
                <a:latin typeface="Courier New" charset="0"/>
                <a:ea typeface="msmincho" charset="0"/>
                <a:cs typeface="msmincho" charset="0"/>
              </a:rPr>
              <a:t>www.editeur.fr</a:t>
            </a:r>
            <a:r>
              <a:rPr lang="en-US" sz="1600" b="1" dirty="0" smtClean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"&gt;</a:t>
            </a:r>
            <a:endParaRPr lang="en-US" sz="1600" b="1" dirty="0">
              <a:solidFill>
                <a:srgbClr val="7030A0"/>
              </a:solidFill>
              <a:latin typeface="Courier New" charset="0"/>
              <a:ea typeface="msmincho" charset="0"/>
              <a:cs typeface="msmincho" charset="0"/>
            </a:endParaRP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dirty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    &lt;</a:t>
            </a:r>
            <a:r>
              <a:rPr lang="en-US" sz="1600" b="1" dirty="0" err="1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rdf:Description</a:t>
            </a:r>
            <a:r>
              <a:rPr lang="en-US" sz="1600" b="1" dirty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rdf:about</a:t>
            </a:r>
            <a:r>
              <a:rPr lang="en-US" sz="1600" b="1" dirty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="http://…/</a:t>
            </a:r>
            <a:r>
              <a:rPr lang="en-US" sz="1600" b="1" dirty="0" err="1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isbn</a:t>
            </a:r>
            <a:r>
              <a:rPr lang="en-US" sz="1600" b="1" dirty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/2020386682"&gt;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dirty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  	 </a:t>
            </a:r>
            <a:r>
              <a:rPr lang="en-US" sz="1600" b="1" dirty="0" smtClean="0">
                <a:solidFill>
                  <a:srgbClr val="FF0000"/>
                </a:solidFill>
                <a:latin typeface="Courier New" charset="0"/>
                <a:ea typeface="msmincho" charset="0"/>
                <a:cs typeface="msmincho" charset="0"/>
              </a:rPr>
              <a:t>&lt;</a:t>
            </a:r>
            <a:r>
              <a:rPr lang="en-US" sz="1600" b="1" dirty="0" err="1">
                <a:solidFill>
                  <a:srgbClr val="FF0000"/>
                </a:solidFill>
                <a:latin typeface="Courier New" charset="0"/>
                <a:ea typeface="msmincho" charset="0"/>
                <a:cs typeface="msmincho" charset="0"/>
              </a:rPr>
              <a:t>f:original</a:t>
            </a:r>
            <a:r>
              <a:rPr lang="en-US" sz="1600" b="1" dirty="0">
                <a:solidFill>
                  <a:srgbClr val="FF0000"/>
                </a:solidFill>
                <a:latin typeface="Courier New" charset="0"/>
                <a:ea typeface="msmincho" charset="0"/>
                <a:cs typeface="msmincho" charset="0"/>
              </a:rPr>
              <a:t>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dirty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          </a:t>
            </a:r>
            <a:r>
              <a:rPr lang="en-US" sz="1600" b="1" dirty="0" smtClean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&lt;</a:t>
            </a:r>
            <a:r>
              <a:rPr lang="en-US" sz="1600" b="1" dirty="0" err="1" smtClean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rdf:Description</a:t>
            </a:r>
            <a:r>
              <a:rPr lang="en-US" sz="1600" b="1" dirty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rdf:about</a:t>
            </a:r>
            <a:r>
              <a:rPr lang="en-US" sz="1600" b="1" dirty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="http://…/</a:t>
            </a:r>
            <a:r>
              <a:rPr lang="en-US" sz="1600" b="1" dirty="0" err="1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isbn</a:t>
            </a:r>
            <a:r>
              <a:rPr lang="en-US" sz="1600" b="1" dirty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/000651409X"/&gt;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dirty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      </a:t>
            </a:r>
            <a:r>
              <a:rPr lang="en-US" sz="1600" b="1" dirty="0" smtClean="0">
                <a:solidFill>
                  <a:srgbClr val="FF0000"/>
                </a:solidFill>
                <a:latin typeface="Courier New" charset="0"/>
                <a:ea typeface="msmincho" charset="0"/>
                <a:cs typeface="msmincho" charset="0"/>
              </a:rPr>
              <a:t>&lt;/</a:t>
            </a:r>
            <a:r>
              <a:rPr lang="en-US" sz="1600" b="1" dirty="0" err="1">
                <a:solidFill>
                  <a:srgbClr val="FF0000"/>
                </a:solidFill>
                <a:latin typeface="Courier New" charset="0"/>
                <a:ea typeface="msmincho" charset="0"/>
                <a:cs typeface="msmincho" charset="0"/>
              </a:rPr>
              <a:t>f:original</a:t>
            </a:r>
            <a:r>
              <a:rPr lang="en-US" sz="1600" b="1" dirty="0">
                <a:solidFill>
                  <a:srgbClr val="FF0000"/>
                </a:solidFill>
                <a:latin typeface="Courier New" charset="0"/>
                <a:ea typeface="msmincho" charset="0"/>
                <a:cs typeface="msmincho" charset="0"/>
              </a:rPr>
              <a:t>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dirty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    &lt;/</a:t>
            </a:r>
            <a:r>
              <a:rPr lang="en-US" sz="1600" b="1" dirty="0" err="1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rdf:Description</a:t>
            </a:r>
            <a:r>
              <a:rPr lang="en-US" sz="1600" b="1" dirty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dirty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&lt;</a:t>
            </a:r>
            <a:r>
              <a:rPr lang="en-US" sz="1600" b="1" dirty="0" err="1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rdf:RDF</a:t>
            </a:r>
            <a:r>
              <a:rPr lang="en-US" sz="1600" b="1" dirty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&gt;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47" y="556759"/>
            <a:ext cx="6286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046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limiti del Web attuale </a:t>
            </a:r>
            <a:br>
              <a:rPr lang="it-IT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/>
              <a:t>Nel </a:t>
            </a:r>
            <a:r>
              <a:rPr lang="it-IT" i="1" dirty="0"/>
              <a:t>web tradizionale</a:t>
            </a:r>
            <a:r>
              <a:rPr lang="it-IT" dirty="0"/>
              <a:t> si rappresenta l' informazione utilizzando: </a:t>
            </a:r>
          </a:p>
          <a:p>
            <a:pPr lvl="1"/>
            <a:r>
              <a:rPr lang="it-IT" dirty="0"/>
              <a:t>linguaggio naturale </a:t>
            </a:r>
          </a:p>
          <a:p>
            <a:pPr lvl="1"/>
            <a:r>
              <a:rPr lang="it-IT" dirty="0"/>
              <a:t>grafica, elementi multimediali, struttura della pagina </a:t>
            </a:r>
          </a:p>
          <a:p>
            <a:r>
              <a:rPr lang="it-IT" dirty="0"/>
              <a:t>Spesso è necessario </a:t>
            </a:r>
            <a:r>
              <a:rPr lang="it-IT" i="1" dirty="0"/>
              <a:t>combinare le informazioni</a:t>
            </a:r>
            <a:r>
              <a:rPr lang="it-IT" dirty="0"/>
              <a:t> (provenienti da fonti diverse) </a:t>
            </a:r>
          </a:p>
          <a:p>
            <a:r>
              <a:rPr lang="it-IT" i="1" dirty="0"/>
              <a:t>Per gli esseri umani è facile ...</a:t>
            </a:r>
            <a:r>
              <a:rPr lang="it-IT" dirty="0"/>
              <a:t> </a:t>
            </a:r>
          </a:p>
          <a:p>
            <a:pPr lvl="1"/>
            <a:r>
              <a:rPr lang="it-IT" dirty="0"/>
              <a:t>dedurre fatti da informazioni incomplete </a:t>
            </a:r>
          </a:p>
          <a:p>
            <a:pPr lvl="1"/>
            <a:r>
              <a:rPr lang="it-IT" dirty="0"/>
              <a:t>creare e seguire associazioni mentali </a:t>
            </a:r>
          </a:p>
          <a:p>
            <a:pPr lvl="1"/>
            <a:r>
              <a:rPr lang="it-IT" dirty="0"/>
              <a:t>provare varie esperienze sensoriali </a:t>
            </a:r>
          </a:p>
          <a:p>
            <a:pPr lvl="1"/>
            <a:r>
              <a:rPr lang="it-IT" dirty="0"/>
              <a:t>aggregare le informazioni indipendentemente dalle tecnologie utilizzate </a:t>
            </a:r>
          </a:p>
          <a:p>
            <a:r>
              <a:rPr lang="it-IT" dirty="0"/>
              <a:t>... ma </a:t>
            </a:r>
            <a:r>
              <a:rPr lang="it-IT" i="1" dirty="0"/>
              <a:t>le macchine non sono intelligenti</a:t>
            </a:r>
            <a:r>
              <a:rPr lang="it-IT" dirty="0"/>
              <a:t>! </a:t>
            </a:r>
          </a:p>
          <a:p>
            <a:pPr lvl="1"/>
            <a:r>
              <a:rPr lang="it-IT" dirty="0"/>
              <a:t>non possono utilizzare informazioni parziali </a:t>
            </a:r>
          </a:p>
          <a:p>
            <a:pPr lvl="1"/>
            <a:r>
              <a:rPr lang="it-IT" dirty="0"/>
              <a:t>hanno difficoltà ad aggregare informazioni strutturate in forma diversa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  <p:pic>
        <p:nvPicPr>
          <p:cNvPr id="2050" name="Picture 2" descr="C:\Apache24\htdocs\websites\w3c\talks\2013\lod\images\sw-cu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90" y="424543"/>
            <a:ext cx="4000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96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Consideriamo</a:t>
            </a:r>
            <a:r>
              <a:rPr lang="en-US" dirty="0" smtClean="0"/>
              <a:t> lo statement: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l’editore</a:t>
            </a:r>
            <a:r>
              <a:rPr lang="en-US" dirty="0" smtClean="0"/>
              <a:t> è </a:t>
            </a:r>
            <a:r>
              <a:rPr lang="en-US" dirty="0" err="1" smtClean="0"/>
              <a:t>una</a:t>
            </a:r>
            <a:r>
              <a:rPr lang="en-US" dirty="0" smtClean="0"/>
              <a:t> “</a:t>
            </a:r>
            <a:r>
              <a:rPr lang="en-US" dirty="0" err="1" smtClean="0">
                <a:solidFill>
                  <a:srgbClr val="FF0000"/>
                </a:solidFill>
              </a:rPr>
              <a:t>cosa</a:t>
            </a:r>
            <a:r>
              <a:rPr lang="en-US" dirty="0" smtClean="0"/>
              <a:t>” cha ha un </a:t>
            </a:r>
            <a:r>
              <a:rPr lang="en-US" dirty="0" err="1" smtClean="0"/>
              <a:t>nome</a:t>
            </a:r>
            <a:r>
              <a:rPr lang="en-US" dirty="0" smtClean="0"/>
              <a:t> e un </a:t>
            </a:r>
            <a:r>
              <a:rPr lang="en-US" dirty="0" err="1" smtClean="0"/>
              <a:t>indirizzo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Abbiamo</a:t>
            </a:r>
            <a:r>
              <a:rPr lang="en-US" dirty="0" smtClean="0"/>
              <a:t> </a:t>
            </a:r>
            <a:r>
              <a:rPr lang="en-US" dirty="0" err="1" smtClean="0"/>
              <a:t>identificato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nodi</a:t>
            </a:r>
            <a:r>
              <a:rPr lang="en-US" dirty="0" smtClean="0"/>
              <a:t> </a:t>
            </a:r>
            <a:r>
              <a:rPr lang="en-US" dirty="0" err="1" smtClean="0"/>
              <a:t>mediante</a:t>
            </a:r>
            <a:r>
              <a:rPr lang="en-US" dirty="0" smtClean="0"/>
              <a:t> URI. </a:t>
            </a:r>
            <a:r>
              <a:rPr lang="en-US" dirty="0" err="1" smtClean="0"/>
              <a:t>Però</a:t>
            </a:r>
            <a:r>
              <a:rPr lang="en-US" dirty="0"/>
              <a:t>:</a:t>
            </a:r>
            <a:endParaRPr lang="en-US" dirty="0" smtClean="0"/>
          </a:p>
          <a:p>
            <a:pPr lvl="1"/>
            <a:r>
              <a:rPr lang="en-US" dirty="0" smtClean="0"/>
              <a:t>…</a:t>
            </a:r>
            <a:r>
              <a:rPr lang="en-US" dirty="0" err="1" smtClean="0"/>
              <a:t>qual</a:t>
            </a:r>
            <a:r>
              <a:rPr lang="en-US" dirty="0" smtClean="0"/>
              <a:t> è </a:t>
            </a:r>
            <a:r>
              <a:rPr lang="en-US" dirty="0" err="1" smtClean="0"/>
              <a:t>l’URI</a:t>
            </a:r>
            <a:r>
              <a:rPr lang="en-US" dirty="0" smtClean="0"/>
              <a:t> di “</a:t>
            </a:r>
            <a:r>
              <a:rPr lang="en-US" dirty="0" err="1" smtClean="0">
                <a:solidFill>
                  <a:srgbClr val="FF0000"/>
                </a:solidFill>
              </a:rPr>
              <a:t>cosa</a:t>
            </a:r>
            <a:r>
              <a:rPr lang="en-US" dirty="0" smtClean="0"/>
              <a:t>”?</a:t>
            </a:r>
            <a:endParaRPr lang="en-US" dirty="0"/>
          </a:p>
        </p:txBody>
      </p:sp>
      <p:sp>
        <p:nvSpPr>
          <p:cNvPr id="1208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Nodi</a:t>
            </a:r>
            <a:r>
              <a:rPr lang="en-US" dirty="0" smtClean="0"/>
              <a:t> “</a:t>
            </a:r>
            <a:r>
              <a:rPr lang="en-US" dirty="0" err="1" smtClean="0"/>
              <a:t>interni</a:t>
            </a:r>
            <a:r>
              <a:rPr lang="en-US" dirty="0" smtClean="0"/>
              <a:t>”</a:t>
            </a:r>
            <a:endParaRPr lang="en-US" dirty="0"/>
          </a:p>
        </p:txBody>
      </p:sp>
      <p:grpSp>
        <p:nvGrpSpPr>
          <p:cNvPr id="2" name="Group 24"/>
          <p:cNvGrpSpPr/>
          <p:nvPr/>
        </p:nvGrpSpPr>
        <p:grpSpPr>
          <a:xfrm>
            <a:off x="424800" y="4697410"/>
            <a:ext cx="8294400" cy="945309"/>
            <a:chOff x="620712" y="5178020"/>
            <a:chExt cx="9144000" cy="1042029"/>
          </a:xfrm>
        </p:grpSpPr>
        <p:sp>
          <p:nvSpPr>
            <p:cNvPr id="5" name="Oval 4"/>
            <p:cNvSpPr/>
            <p:nvPr/>
          </p:nvSpPr>
          <p:spPr bwMode="auto">
            <a:xfrm>
              <a:off x="4049712" y="5532437"/>
              <a:ext cx="469800" cy="313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620712" y="5178020"/>
              <a:ext cx="1670399" cy="35623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0D0D0D"/>
                  </a:solidFill>
                </a:rPr>
                <a:t>London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620712" y="5863819"/>
              <a:ext cx="1670399" cy="35623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0D0D0D"/>
                  </a:solidFill>
                </a:rPr>
                <a:t>Harper Collins</a:t>
              </a:r>
            </a:p>
          </p:txBody>
        </p:sp>
        <p:cxnSp>
          <p:nvCxnSpPr>
            <p:cNvPr id="8" name="Curved Connector 20"/>
            <p:cNvCxnSpPr>
              <a:stCxn id="14" idx="2"/>
              <a:endCxn id="5" idx="6"/>
            </p:cNvCxnSpPr>
            <p:nvPr/>
          </p:nvCxnSpPr>
          <p:spPr bwMode="auto">
            <a:xfrm rot="10800000">
              <a:off x="4519513" y="5689038"/>
              <a:ext cx="1359000" cy="2523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9" name="Straight Arrow Connector 8"/>
            <p:cNvCxnSpPr>
              <a:stCxn id="5" idx="2"/>
              <a:endCxn id="6" idx="3"/>
            </p:cNvCxnSpPr>
            <p:nvPr/>
          </p:nvCxnSpPr>
          <p:spPr bwMode="auto">
            <a:xfrm flipH="1" flipV="1">
              <a:off x="2291111" y="5356136"/>
              <a:ext cx="1758601" cy="33290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0" name="Straight Arrow Connector 9"/>
            <p:cNvCxnSpPr>
              <a:stCxn id="5" idx="2"/>
              <a:endCxn id="7" idx="3"/>
            </p:cNvCxnSpPr>
            <p:nvPr/>
          </p:nvCxnSpPr>
          <p:spPr bwMode="auto">
            <a:xfrm flipH="1">
              <a:off x="2291111" y="5689037"/>
              <a:ext cx="1758601" cy="352898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 rot="610119">
              <a:off x="2927065" y="5207490"/>
              <a:ext cx="913959" cy="356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noProof="1">
                  <a:solidFill>
                    <a:srgbClr val="0D0D0D"/>
                  </a:solidFill>
                </a:rPr>
                <a:t>a:city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0860771">
              <a:off x="2523287" y="5807446"/>
              <a:ext cx="1390710" cy="356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noProof="1">
                  <a:solidFill>
                    <a:srgbClr val="0D0D0D"/>
                  </a:solidFill>
                </a:rPr>
                <a:t>a:p_name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83112" y="5380037"/>
              <a:ext cx="1524000" cy="356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noProof="1">
                  <a:solidFill>
                    <a:srgbClr val="0D0D0D"/>
                  </a:solidFill>
                </a:rPr>
                <a:t>a:publisher</a:t>
              </a: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878512" y="5441096"/>
              <a:ext cx="3886200" cy="500928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http://…isbn/000651409X</a:t>
              </a:r>
            </a:p>
          </p:txBody>
        </p:sp>
      </p:grp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05" y="458788"/>
            <a:ext cx="6286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1408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Una soluzione: creare un URI «extra»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9214" cy="1338943"/>
          </a:xfrm>
        </p:spPr>
        <p:txBody>
          <a:bodyPr/>
          <a:lstStyle/>
          <a:p>
            <a:r>
              <a:rPr lang="it-IT" dirty="0" smtClean="0"/>
              <a:t>La risorsa sarà visibile sul web</a:t>
            </a:r>
          </a:p>
          <a:p>
            <a:pPr lvl="1"/>
            <a:r>
              <a:rPr lang="it-IT" dirty="0" smtClean="0"/>
              <a:t>attenzione a definire URI univoci!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51</a:t>
            </a:fld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511628" y="3194957"/>
            <a:ext cx="8042586" cy="18070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b="1" noProof="1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&lt;rdf:Description rdf:about="http://…/isbn/000651409X"&gt;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b="1" noProof="1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   &lt;a:publisher rdf:resource="</a:t>
            </a:r>
            <a:r>
              <a:rPr lang="en-US" b="1" noProof="1">
                <a:solidFill>
                  <a:srgbClr val="FF0000"/>
                </a:solidFill>
                <a:latin typeface="Courier New" charset="0"/>
                <a:ea typeface="msmincho" charset="0"/>
                <a:cs typeface="msmincho" charset="0"/>
              </a:rPr>
              <a:t>urn:uuid:f60ffb40-307d-…</a:t>
            </a:r>
            <a:r>
              <a:rPr lang="en-US" b="1" noProof="1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"/&gt;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b="1" noProof="1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&lt;/rdf:Description&gt;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b="1" noProof="1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&lt;rdf:Description rdf:about="</a:t>
            </a:r>
            <a:r>
              <a:rPr lang="en-US" b="1" noProof="1">
                <a:solidFill>
                  <a:srgbClr val="FF0000"/>
                </a:solidFill>
                <a:latin typeface="Courier New" charset="0"/>
                <a:ea typeface="msmincho" charset="0"/>
                <a:cs typeface="msmincho" charset="0"/>
              </a:rPr>
              <a:t>urn:uuid:f60ffb40-307d-…</a:t>
            </a:r>
            <a:r>
              <a:rPr lang="en-US" b="1" noProof="1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"&gt;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b="1" noProof="1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   &lt;a:p_name&gt;HarpersCollins&lt;/a:p_name&gt;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b="1" noProof="1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   &lt;a:city&gt;HarpersCollins&lt;/a:city&gt;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b="1" noProof="1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&lt;/rdf:Description</a:t>
            </a:r>
            <a:r>
              <a:rPr lang="en-US" b="1" noProof="1" smtClean="0">
                <a:solidFill>
                  <a:srgbClr val="7030A0"/>
                </a:solidFill>
                <a:latin typeface="Courier New" charset="0"/>
                <a:ea typeface="msmincho" charset="0"/>
                <a:cs typeface="msmincho" charset="0"/>
              </a:rPr>
              <a:t>&gt;</a:t>
            </a:r>
            <a:endParaRPr lang="en-US" b="1" noProof="1">
              <a:solidFill>
                <a:srgbClr val="7030A0"/>
              </a:solidFill>
              <a:latin typeface="Courier New" charset="0"/>
              <a:ea typeface="msmincho" charset="0"/>
              <a:cs typeface="msmincho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47" y="431573"/>
            <a:ext cx="6286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53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Identificatori </a:t>
            </a:r>
            <a:r>
              <a:rPr lang="it-IT" dirty="0" smtClean="0">
                <a:solidFill>
                  <a:srgbClr val="FF0000"/>
                </a:solidFill>
              </a:rPr>
              <a:t>interni</a:t>
            </a:r>
            <a:r>
              <a:rPr lang="it-IT" dirty="0" smtClean="0"/>
              <a:t> (blank node)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33657" cy="680357"/>
          </a:xfrm>
        </p:spPr>
        <p:txBody>
          <a:bodyPr/>
          <a:lstStyle/>
          <a:p>
            <a:r>
              <a:rPr lang="it-IT" dirty="0" smtClean="0"/>
              <a:t>Risorsa non visibile all’esterno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52</a:t>
            </a:fld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820247" y="2144486"/>
            <a:ext cx="7629012" cy="207582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rdf:Description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rdf:about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="http://…/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isbn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/000651409X"&gt;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&lt;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a:publisher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</a:t>
            </a:r>
            <a:r>
              <a:rPr lang="en-US" b="1" dirty="0" err="1">
                <a:solidFill>
                  <a:srgbClr val="DC2300"/>
                </a:solidFill>
                <a:latin typeface="Courier New" charset="0"/>
                <a:ea typeface="msmincho" charset="0"/>
                <a:cs typeface="msmincho" charset="0"/>
              </a:rPr>
              <a:t>rdf:nodeID</a:t>
            </a:r>
            <a:r>
              <a:rPr lang="en-US" b="1" dirty="0">
                <a:solidFill>
                  <a:srgbClr val="DC2300"/>
                </a:solidFill>
                <a:latin typeface="Courier New" charset="0"/>
                <a:ea typeface="msmincho" charset="0"/>
                <a:cs typeface="msmincho" charset="0"/>
              </a:rPr>
              <a:t>="A234"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/&gt;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&lt;/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rdf:Description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rdf:Description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</a:t>
            </a:r>
            <a:r>
              <a:rPr lang="en-US" b="1" dirty="0" err="1">
                <a:solidFill>
                  <a:srgbClr val="DC2300"/>
                </a:solidFill>
                <a:latin typeface="Courier New" charset="0"/>
                <a:ea typeface="msmincho" charset="0"/>
                <a:cs typeface="msmincho" charset="0"/>
              </a:rPr>
              <a:t>rdf:nodeID</a:t>
            </a:r>
            <a:r>
              <a:rPr lang="en-US" b="1" dirty="0">
                <a:solidFill>
                  <a:srgbClr val="DC2300"/>
                </a:solidFill>
                <a:latin typeface="Courier New" charset="0"/>
                <a:ea typeface="msmincho" charset="0"/>
                <a:cs typeface="msmincho" charset="0"/>
              </a:rPr>
              <a:t>="A234"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&lt;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a:p_name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&gt;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HarpersCollins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&lt;/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a:p_name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&lt;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a:city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&gt;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HarpersCollins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&lt;/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a:city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&lt;/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rdf:Description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&gt;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8828" y="4359556"/>
            <a:ext cx="6526146" cy="58817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&lt;http://…/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isbn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/2020386682&gt; a:publisher </a:t>
            </a:r>
            <a:r>
              <a:rPr lang="en-US" b="1" dirty="0">
                <a:solidFill>
                  <a:srgbClr val="DC2300"/>
                </a:solidFill>
                <a:latin typeface="Courier New" charset="0"/>
                <a:ea typeface="msmincho" charset="0"/>
                <a:cs typeface="msmincho" charset="0"/>
              </a:rPr>
              <a:t>_:A234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.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b="1" dirty="0">
                <a:solidFill>
                  <a:srgbClr val="DC2300"/>
                </a:solidFill>
                <a:latin typeface="Courier New" charset="0"/>
                <a:ea typeface="msmincho" charset="0"/>
                <a:cs typeface="msmincho" charset="0"/>
              </a:rPr>
              <a:t>_:A234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a:p_name "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HarpersCollins</a:t>
            </a:r>
            <a:r>
              <a:rPr lang="en-US" b="1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".</a:t>
            </a:r>
            <a:endParaRPr lang="en-US" b="1" dirty="0">
              <a:solidFill>
                <a:srgbClr val="000000"/>
              </a:solidFill>
              <a:latin typeface="Courier New" charset="0"/>
              <a:ea typeface="msmincho" charset="0"/>
              <a:cs typeface="msmincho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53" y="5055053"/>
            <a:ext cx="84074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32" y="475116"/>
            <a:ext cx="6286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4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se lasciassimo fare tutto al sistema?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33657" cy="109401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Il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provvederà</a:t>
            </a:r>
            <a:r>
              <a:rPr lang="en-US" dirty="0" smtClean="0"/>
              <a:t> a </a:t>
            </a:r>
            <a:r>
              <a:rPr lang="en-US" dirty="0" err="1" smtClean="0"/>
              <a:t>creare</a:t>
            </a:r>
            <a:r>
              <a:rPr lang="en-US" dirty="0" smtClean="0"/>
              <a:t> </a:t>
            </a:r>
            <a:r>
              <a:rPr lang="en-US" dirty="0" err="1" smtClean="0"/>
              <a:t>internamente</a:t>
            </a:r>
            <a:r>
              <a:rPr lang="en-US" dirty="0" smtClean="0"/>
              <a:t> un “</a:t>
            </a:r>
            <a:r>
              <a:rPr lang="en-US" dirty="0" err="1"/>
              <a:t>nodeID</a:t>
            </a:r>
            <a:r>
              <a:rPr lang="en-US" dirty="0"/>
              <a:t>” </a:t>
            </a:r>
            <a:endParaRPr lang="en-US" dirty="0" smtClean="0"/>
          </a:p>
          <a:p>
            <a:pPr lvl="1"/>
            <a:r>
              <a:rPr lang="en-US" dirty="0"/>
              <a:t>n</a:t>
            </a:r>
            <a:r>
              <a:rPr lang="en-US" dirty="0" smtClean="0"/>
              <a:t>on </a:t>
            </a:r>
            <a:r>
              <a:rPr lang="en-US" dirty="0" err="1" smtClean="0"/>
              <a:t>dovremo</a:t>
            </a:r>
            <a:r>
              <a:rPr lang="en-US" dirty="0" smtClean="0"/>
              <a:t> </a:t>
            </a:r>
            <a:r>
              <a:rPr lang="en-US" dirty="0" err="1" smtClean="0"/>
              <a:t>preoccuparci</a:t>
            </a:r>
            <a:r>
              <a:rPr lang="en-US" dirty="0" smtClean="0"/>
              <a:t> del  </a:t>
            </a:r>
            <a:r>
              <a:rPr lang="en-US" dirty="0" err="1" smtClean="0"/>
              <a:t>nome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53</a:t>
            </a:fld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613460" y="2694214"/>
            <a:ext cx="8180445" cy="20426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b="1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   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rdf:Description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rdf:about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="http://…/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isbn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/000651409X"&gt;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&lt;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a:publisher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&lt;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rdf:Description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  </a:t>
            </a:r>
            <a:r>
              <a:rPr lang="en-US" b="1" dirty="0">
                <a:solidFill>
                  <a:srgbClr val="FF0000"/>
                </a:solidFill>
                <a:latin typeface="Courier New" charset="0"/>
                <a:ea typeface="msmincho" charset="0"/>
                <a:cs typeface="msmincho" charset="0"/>
              </a:rPr>
              <a:t>&lt;</a:t>
            </a:r>
            <a:r>
              <a:rPr lang="en-US" b="1" dirty="0" err="1">
                <a:solidFill>
                  <a:srgbClr val="FF0000"/>
                </a:solidFill>
                <a:latin typeface="Courier New" charset="0"/>
                <a:ea typeface="msmincho" charset="0"/>
                <a:cs typeface="msmincho" charset="0"/>
              </a:rPr>
              <a:t>a:p_name</a:t>
            </a:r>
            <a:r>
              <a:rPr lang="en-US" b="1" dirty="0">
                <a:solidFill>
                  <a:srgbClr val="FF0000"/>
                </a:solidFill>
                <a:latin typeface="Courier New" charset="0"/>
                <a:ea typeface="msmincho" charset="0"/>
                <a:cs typeface="msmincho" charset="0"/>
              </a:rPr>
              <a:t>&gt;</a:t>
            </a:r>
            <a:r>
              <a:rPr lang="en-US" b="1" dirty="0" err="1">
                <a:solidFill>
                  <a:srgbClr val="FF0000"/>
                </a:solidFill>
                <a:latin typeface="Courier New" charset="0"/>
                <a:ea typeface="msmincho" charset="0"/>
                <a:cs typeface="msmincho" charset="0"/>
              </a:rPr>
              <a:t>HarpersCollins</a:t>
            </a:r>
            <a:r>
              <a:rPr lang="en-US" b="1" dirty="0">
                <a:solidFill>
                  <a:srgbClr val="FF0000"/>
                </a:solidFill>
                <a:latin typeface="Courier New" charset="0"/>
                <a:ea typeface="msmincho" charset="0"/>
                <a:cs typeface="msmincho" charset="0"/>
              </a:rPr>
              <a:t>&lt;/</a:t>
            </a:r>
            <a:r>
              <a:rPr lang="en-US" b="1" dirty="0" err="1">
                <a:solidFill>
                  <a:srgbClr val="FF0000"/>
                </a:solidFill>
                <a:latin typeface="Courier New" charset="0"/>
                <a:ea typeface="msmincho" charset="0"/>
                <a:cs typeface="msmincho" charset="0"/>
              </a:rPr>
              <a:t>a:p_name</a:t>
            </a:r>
            <a:r>
              <a:rPr lang="en-US" b="1" dirty="0">
                <a:solidFill>
                  <a:srgbClr val="FF0000"/>
                </a:solidFill>
                <a:latin typeface="Courier New" charset="0"/>
                <a:ea typeface="msmincho" charset="0"/>
                <a:cs typeface="msmincho" charset="0"/>
              </a:rPr>
              <a:t>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  …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&lt;/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rdf:Description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&lt;/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a:publisher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&lt;/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rdf:Description</a:t>
            </a:r>
            <a:r>
              <a:rPr lang="en-US" b="1" dirty="0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&gt;</a:t>
            </a:r>
            <a:endParaRPr lang="en-US" b="1" dirty="0">
              <a:solidFill>
                <a:srgbClr val="000000"/>
              </a:solidFill>
              <a:latin typeface="Courier New" charset="0"/>
              <a:ea typeface="msmincho" charset="0"/>
              <a:cs typeface="msmincho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57" y="4859111"/>
            <a:ext cx="84074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3" y="366260"/>
            <a:ext cx="6286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72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...in Turtle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33657" cy="3429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54</a:t>
            </a:fld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613459" y="2258448"/>
            <a:ext cx="7714111" cy="106747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&lt;http://…/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isbn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/000651409X&gt; a:publisher [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a:p_name "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HarpersCollins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";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…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].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57200" y="3986647"/>
            <a:ext cx="8294400" cy="945309"/>
            <a:chOff x="620712" y="5178020"/>
            <a:chExt cx="9144000" cy="1042029"/>
          </a:xfrm>
        </p:grpSpPr>
        <p:sp>
          <p:nvSpPr>
            <p:cNvPr id="8" name="Oval 7"/>
            <p:cNvSpPr/>
            <p:nvPr/>
          </p:nvSpPr>
          <p:spPr bwMode="auto">
            <a:xfrm>
              <a:off x="4049712" y="5532437"/>
              <a:ext cx="469800" cy="313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20712" y="5178020"/>
              <a:ext cx="1670399" cy="35623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0D0D0D"/>
                  </a:solidFill>
                </a:rPr>
                <a:t>London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20712" y="5863819"/>
              <a:ext cx="1670399" cy="35623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0D0D0D"/>
                  </a:solidFill>
                </a:rPr>
                <a:t>Harper Collins</a:t>
              </a:r>
            </a:p>
          </p:txBody>
        </p:sp>
        <p:cxnSp>
          <p:nvCxnSpPr>
            <p:cNvPr id="11" name="Curved Connector 20"/>
            <p:cNvCxnSpPr>
              <a:stCxn id="17" idx="2"/>
              <a:endCxn id="8" idx="6"/>
            </p:cNvCxnSpPr>
            <p:nvPr/>
          </p:nvCxnSpPr>
          <p:spPr bwMode="auto">
            <a:xfrm rot="10800000">
              <a:off x="4519513" y="5689038"/>
              <a:ext cx="1359000" cy="2523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12" name="Straight Arrow Connector 11"/>
            <p:cNvCxnSpPr>
              <a:stCxn id="8" idx="2"/>
              <a:endCxn id="9" idx="3"/>
            </p:cNvCxnSpPr>
            <p:nvPr/>
          </p:nvCxnSpPr>
          <p:spPr bwMode="auto">
            <a:xfrm flipH="1" flipV="1">
              <a:off x="2291111" y="5356136"/>
              <a:ext cx="1758601" cy="33290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3" name="Straight Arrow Connector 12"/>
            <p:cNvCxnSpPr>
              <a:stCxn id="8" idx="2"/>
              <a:endCxn id="10" idx="3"/>
            </p:cNvCxnSpPr>
            <p:nvPr/>
          </p:nvCxnSpPr>
          <p:spPr bwMode="auto">
            <a:xfrm flipH="1">
              <a:off x="2291111" y="5689037"/>
              <a:ext cx="1758601" cy="352898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 rot="610119">
              <a:off x="2927065" y="5207490"/>
              <a:ext cx="913959" cy="356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noProof="1">
                  <a:solidFill>
                    <a:srgbClr val="0D0D0D"/>
                  </a:solidFill>
                </a:rPr>
                <a:t>a:city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20860771">
              <a:off x="2590775" y="5800161"/>
              <a:ext cx="1322435" cy="356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noProof="1">
                  <a:solidFill>
                    <a:srgbClr val="0D0D0D"/>
                  </a:solidFill>
                </a:rPr>
                <a:t>a:p_name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83112" y="5380037"/>
              <a:ext cx="1524000" cy="356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noProof="1">
                  <a:solidFill>
                    <a:srgbClr val="0D0D0D"/>
                  </a:solidFill>
                </a:rPr>
                <a:t>a:publisher</a:t>
              </a: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5878512" y="5441096"/>
              <a:ext cx="3886200" cy="500928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http://…isbn/000651409X</a:t>
              </a:r>
            </a:p>
          </p:txBody>
        </p:sp>
      </p:grp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29" y="420688"/>
            <a:ext cx="6286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5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processo</a:t>
            </a:r>
            <a:r>
              <a:rPr lang="en-US" dirty="0" smtClean="0"/>
              <a:t> di merging </a:t>
            </a:r>
            <a:r>
              <a:rPr lang="en-US" dirty="0" err="1" smtClean="0"/>
              <a:t>occorre</a:t>
            </a:r>
            <a:r>
              <a:rPr lang="en-US" dirty="0" smtClean="0"/>
              <a:t> </a:t>
            </a:r>
            <a:r>
              <a:rPr lang="en-US" dirty="0" err="1" smtClean="0"/>
              <a:t>prestare</a:t>
            </a:r>
            <a:r>
              <a:rPr lang="en-US" dirty="0" smtClean="0"/>
              <a:t> </a:t>
            </a:r>
            <a:r>
              <a:rPr lang="en-US" dirty="0" err="1" smtClean="0"/>
              <a:t>attenzione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blank node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 blank node con lo </a:t>
            </a:r>
            <a:r>
              <a:rPr lang="en-US" dirty="0" err="1" smtClean="0"/>
              <a:t>stesso</a:t>
            </a:r>
            <a:r>
              <a:rPr lang="en-US" dirty="0" smtClean="0"/>
              <a:t> ID in </a:t>
            </a:r>
            <a:r>
              <a:rPr lang="en-US" dirty="0" err="1" smtClean="0"/>
              <a:t>grafi</a:t>
            </a:r>
            <a:r>
              <a:rPr lang="en-US" dirty="0" smtClean="0"/>
              <a:t> </a:t>
            </a:r>
            <a:r>
              <a:rPr lang="en-US" dirty="0" err="1" smtClean="0"/>
              <a:t>diversi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differenti</a:t>
            </a:r>
            <a:endParaRPr lang="en-US" i="1" u="sng" dirty="0" smtClean="0"/>
          </a:p>
          <a:p>
            <a:pPr lvl="1"/>
            <a:r>
              <a:rPr lang="en-US" dirty="0"/>
              <a:t>l</a:t>
            </a:r>
            <a:r>
              <a:rPr lang="en-US" dirty="0" smtClean="0"/>
              <a:t>e </a:t>
            </a:r>
            <a:r>
              <a:rPr lang="en-US" dirty="0" err="1" smtClean="0"/>
              <a:t>implementazioni</a:t>
            </a:r>
            <a:r>
              <a:rPr lang="en-US" dirty="0" smtClean="0"/>
              <a:t> </a:t>
            </a:r>
            <a:r>
              <a:rPr lang="en-US" dirty="0" err="1" smtClean="0"/>
              <a:t>devono</a:t>
            </a:r>
            <a:r>
              <a:rPr lang="en-US" dirty="0" smtClean="0"/>
              <a:t> </a:t>
            </a:r>
            <a:r>
              <a:rPr lang="en-US" dirty="0" err="1" smtClean="0"/>
              <a:t>considerare</a:t>
            </a:r>
            <a:r>
              <a:rPr lang="en-US" dirty="0" smtClean="0"/>
              <a:t> </a:t>
            </a:r>
            <a:r>
              <a:rPr lang="en-US" dirty="0" err="1" smtClean="0"/>
              <a:t>attentamente</a:t>
            </a:r>
            <a:r>
              <a:rPr lang="en-US" dirty="0" smtClean="0"/>
              <a:t> </a:t>
            </a:r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fatto</a:t>
            </a:r>
            <a:r>
              <a:rPr lang="en-US" dirty="0" smtClean="0"/>
              <a:t> …</a:t>
            </a:r>
          </a:p>
          <a:p>
            <a:r>
              <a:rPr lang="en-US" dirty="0" err="1" smtClean="0"/>
              <a:t>Molte</a:t>
            </a:r>
            <a:r>
              <a:rPr lang="en-US" dirty="0" smtClean="0"/>
              <a:t> </a:t>
            </a:r>
            <a:r>
              <a:rPr lang="en-US" dirty="0" err="1" smtClean="0"/>
              <a:t>applicazioni</a:t>
            </a:r>
            <a:r>
              <a:rPr lang="en-US" dirty="0" smtClean="0"/>
              <a:t> </a:t>
            </a:r>
            <a:r>
              <a:rPr lang="en-US" dirty="0" err="1" smtClean="0"/>
              <a:t>preferiscono</a:t>
            </a:r>
            <a:r>
              <a:rPr lang="en-US" dirty="0" smtClean="0"/>
              <a:t> non </a:t>
            </a:r>
            <a:r>
              <a:rPr lang="en-US" dirty="0" err="1" smtClean="0"/>
              <a:t>utilizzare</a:t>
            </a:r>
            <a:r>
              <a:rPr lang="en-US" dirty="0" smtClean="0"/>
              <a:t> I blank node, e </a:t>
            </a:r>
            <a:r>
              <a:rPr lang="en-US" dirty="0" err="1" smtClean="0"/>
              <a:t>definire</a:t>
            </a:r>
            <a:r>
              <a:rPr lang="en-US" dirty="0" smtClean="0"/>
              <a:t> </a:t>
            </a:r>
            <a:r>
              <a:rPr lang="en-US" dirty="0" err="1" smtClean="0"/>
              <a:t>nuovi</a:t>
            </a:r>
            <a:r>
              <a:rPr lang="en-US" dirty="0" smtClean="0"/>
              <a:t> URI “on-the-fly”</a:t>
            </a:r>
          </a:p>
          <a:p>
            <a:r>
              <a:rPr lang="en-US" dirty="0" smtClean="0"/>
              <a:t>Dal </a:t>
            </a:r>
            <a:r>
              <a:rPr lang="en-US" dirty="0" err="1" smtClean="0"/>
              <a:t>punto</a:t>
            </a:r>
            <a:r>
              <a:rPr lang="en-US" dirty="0" smtClean="0"/>
              <a:t> di vista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logica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 blank node </a:t>
            </a:r>
            <a:r>
              <a:rPr lang="en-US" dirty="0" err="1" smtClean="0"/>
              <a:t>rappresentano</a:t>
            </a:r>
            <a:r>
              <a:rPr lang="en-US" dirty="0" smtClean="0"/>
              <a:t> </a:t>
            </a:r>
            <a:r>
              <a:rPr lang="en-US" dirty="0" err="1" smtClean="0"/>
              <a:t>uno</a:t>
            </a:r>
            <a:r>
              <a:rPr lang="en-US" dirty="0" smtClean="0"/>
              <a:t> statement (</a:t>
            </a:r>
            <a:r>
              <a:rPr lang="en-US" dirty="0" err="1" smtClean="0"/>
              <a:t>proposizione</a:t>
            </a:r>
            <a:r>
              <a:rPr lang="en-US" dirty="0" smtClean="0"/>
              <a:t>) “</a:t>
            </a:r>
            <a:r>
              <a:rPr lang="en-US" dirty="0" err="1" smtClean="0"/>
              <a:t>esistenziale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esiste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risorsa</a:t>
            </a:r>
            <a:r>
              <a:rPr lang="en-US" dirty="0" smtClean="0"/>
              <a:t> tale </a:t>
            </a:r>
            <a:r>
              <a:rPr lang="en-US" dirty="0" err="1" smtClean="0"/>
              <a:t>che</a:t>
            </a:r>
            <a:r>
              <a:rPr lang="en-US" dirty="0" smtClean="0"/>
              <a:t>…”</a:t>
            </a:r>
            <a:endParaRPr lang="en-US" dirty="0"/>
          </a:p>
        </p:txBody>
      </p:sp>
      <p:sp>
        <p:nvSpPr>
          <p:cNvPr id="13107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Riflessioni</a:t>
            </a:r>
            <a:r>
              <a:rPr lang="en-US" dirty="0" smtClean="0"/>
              <a:t> sui blank node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61" y="540431"/>
            <a:ext cx="6286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158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2"/>
          <p:cNvSpPr>
            <a:spLocks noGrp="1" noChangeArrowheads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it-IT" dirty="0" smtClean="0"/>
              <a:t>Per poter certificare la credibilità di un certo </a:t>
            </a:r>
            <a:r>
              <a:rPr lang="it-IT" dirty="0" smtClean="0">
                <a:solidFill>
                  <a:srgbClr val="FF0000"/>
                </a:solidFill>
              </a:rPr>
              <a:t>statement</a:t>
            </a:r>
            <a:r>
              <a:rPr lang="it-IT" dirty="0" smtClean="0"/>
              <a:t>, è necessario poter formulare </a:t>
            </a:r>
            <a:r>
              <a:rPr lang="it-IT" dirty="0" smtClean="0">
                <a:solidFill>
                  <a:srgbClr val="FF0000"/>
                </a:solidFill>
              </a:rPr>
              <a:t>statements about statements</a:t>
            </a:r>
          </a:p>
          <a:p>
            <a:r>
              <a:rPr lang="it-IT" dirty="0" smtClean="0"/>
              <a:t>Questo processo viene detto </a:t>
            </a:r>
            <a:r>
              <a:rPr lang="it-IT" dirty="0" smtClean="0">
                <a:solidFill>
                  <a:srgbClr val="3333FF"/>
                </a:solidFill>
              </a:rPr>
              <a:t>reification</a:t>
            </a:r>
            <a:r>
              <a:rPr lang="it-IT" dirty="0" smtClean="0"/>
              <a:t> nella comunità che si interessa di Knowledge Representation</a:t>
            </a:r>
            <a:endParaRPr lang="en-US" dirty="0"/>
          </a:p>
        </p:txBody>
      </p:sp>
      <p:sp>
        <p:nvSpPr>
          <p:cNvPr id="1372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Reification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2" y="540431"/>
            <a:ext cx="6286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7853" y="4483806"/>
            <a:ext cx="7115175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it-IT" sz="1600" b="1" dirty="0">
                <a:latin typeface="+mn-lt"/>
              </a:rPr>
              <a:t>exproducts:item10245   exterms:weight   "2.4"^^xsd:decimal </a:t>
            </a:r>
            <a:r>
              <a:rPr lang="it-IT" sz="1600" b="1" dirty="0" smtClean="0">
                <a:latin typeface="+mn-lt"/>
              </a:rPr>
              <a:t>.</a:t>
            </a:r>
            <a:endParaRPr lang="it-IT" sz="16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7854" y="4919875"/>
            <a:ext cx="7115174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n-lt"/>
              </a:rPr>
              <a:t>exproducts:triple12345   </a:t>
            </a:r>
            <a:r>
              <a:rPr lang="en-US" sz="1600" b="1" dirty="0" err="1">
                <a:latin typeface="+mn-lt"/>
              </a:rPr>
              <a:t>rdf:type</a:t>
            </a:r>
            <a:r>
              <a:rPr lang="en-US" sz="1600" b="1" dirty="0">
                <a:latin typeface="+mn-lt"/>
              </a:rPr>
              <a:t>        </a:t>
            </a:r>
            <a:r>
              <a:rPr lang="en-US" sz="1600" b="1" dirty="0" err="1">
                <a:solidFill>
                  <a:srgbClr val="7030A0"/>
                </a:solidFill>
                <a:latin typeface="+mn-lt"/>
              </a:rPr>
              <a:t>rdf:Statement</a:t>
            </a:r>
            <a:r>
              <a:rPr lang="en-US" sz="1600" b="1" dirty="0">
                <a:solidFill>
                  <a:srgbClr val="7030A0"/>
                </a:solidFill>
                <a:latin typeface="+mn-lt"/>
              </a:rPr>
              <a:t> .</a:t>
            </a:r>
          </a:p>
          <a:p>
            <a:r>
              <a:rPr lang="en-US" sz="1600" b="1" dirty="0">
                <a:latin typeface="+mn-lt"/>
              </a:rPr>
              <a:t>exproducts:triple12345   </a:t>
            </a:r>
            <a:r>
              <a:rPr lang="en-US" sz="1600" b="1" dirty="0" err="1">
                <a:latin typeface="+mn-lt"/>
              </a:rPr>
              <a:t>rdf:subject</a:t>
            </a:r>
            <a:r>
              <a:rPr lang="en-US" sz="1600" b="1" dirty="0">
                <a:latin typeface="+mn-lt"/>
              </a:rPr>
              <a:t>     exproducts:item10245 .</a:t>
            </a:r>
          </a:p>
          <a:p>
            <a:r>
              <a:rPr lang="en-US" sz="1600" b="1" dirty="0">
                <a:latin typeface="+mn-lt"/>
              </a:rPr>
              <a:t>exproducts:triple12345   </a:t>
            </a:r>
            <a:r>
              <a:rPr lang="en-US" sz="1600" b="1" dirty="0" err="1">
                <a:latin typeface="+mn-lt"/>
              </a:rPr>
              <a:t>rdf:predicate</a:t>
            </a:r>
            <a:r>
              <a:rPr lang="en-US" sz="1600" b="1" dirty="0">
                <a:latin typeface="+mn-lt"/>
              </a:rPr>
              <a:t>   </a:t>
            </a:r>
            <a:r>
              <a:rPr lang="en-US" sz="1600" b="1" dirty="0" err="1">
                <a:latin typeface="+mn-lt"/>
              </a:rPr>
              <a:t>exterms:weight</a:t>
            </a:r>
            <a:r>
              <a:rPr lang="en-US" sz="1600" b="1" dirty="0">
                <a:latin typeface="+mn-lt"/>
              </a:rPr>
              <a:t> .</a:t>
            </a:r>
          </a:p>
          <a:p>
            <a:r>
              <a:rPr lang="en-US" sz="1600" b="1" dirty="0">
                <a:latin typeface="+mn-lt"/>
              </a:rPr>
              <a:t>exproducts:triple12345   </a:t>
            </a:r>
            <a:r>
              <a:rPr lang="en-US" sz="1600" b="1" dirty="0" err="1">
                <a:latin typeface="+mn-lt"/>
              </a:rPr>
              <a:t>rdf:object</a:t>
            </a:r>
            <a:r>
              <a:rPr lang="en-US" sz="1600" b="1" dirty="0">
                <a:latin typeface="+mn-lt"/>
              </a:rPr>
              <a:t>      "2.4"^^</a:t>
            </a:r>
            <a:r>
              <a:rPr lang="en-US" sz="1600" b="1" dirty="0" err="1">
                <a:latin typeface="+mn-lt"/>
              </a:rPr>
              <a:t>xsd:decimal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dirty="0"/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55526" y="2295777"/>
            <a:ext cx="653431" cy="2188029"/>
          </a:xfrm>
          <a:custGeom>
            <a:avLst/>
            <a:gdLst>
              <a:gd name="connsiteX0" fmla="*/ 653431 w 653431"/>
              <a:gd name="connsiteY0" fmla="*/ 0 h 2188029"/>
              <a:gd name="connsiteX1" fmla="*/ 288 w 653431"/>
              <a:gd name="connsiteY1" fmla="*/ 1181100 h 2188029"/>
              <a:gd name="connsiteX2" fmla="*/ 588116 w 653431"/>
              <a:gd name="connsiteY2" fmla="*/ 2188029 h 218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3431" h="2188029">
                <a:moveTo>
                  <a:pt x="653431" y="0"/>
                </a:moveTo>
                <a:cubicBezTo>
                  <a:pt x="332302" y="408214"/>
                  <a:pt x="11174" y="816429"/>
                  <a:pt x="288" y="1181100"/>
                </a:cubicBezTo>
                <a:cubicBezTo>
                  <a:pt x="-10598" y="1545771"/>
                  <a:pt x="288759" y="1866900"/>
                  <a:pt x="588116" y="2188029"/>
                </a:cubicBezTo>
              </a:path>
            </a:pathLst>
          </a:custGeom>
          <a:noFill/>
          <a:ln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50047" y="2502108"/>
            <a:ext cx="8260540" cy="3153290"/>
          </a:xfrm>
          <a:custGeom>
            <a:avLst/>
            <a:gdLst>
              <a:gd name="connsiteX0" fmla="*/ 5602410 w 8260540"/>
              <a:gd name="connsiteY0" fmla="*/ 262863 h 3153290"/>
              <a:gd name="connsiteX1" fmla="*/ 5286724 w 8260540"/>
              <a:gd name="connsiteY1" fmla="*/ 23378 h 3153290"/>
              <a:gd name="connsiteX2" fmla="*/ 594982 w 8260540"/>
              <a:gd name="connsiteY2" fmla="*/ 61478 h 3153290"/>
              <a:gd name="connsiteX3" fmla="*/ 622196 w 8260540"/>
              <a:gd name="connsiteY3" fmla="*/ 486021 h 3153290"/>
              <a:gd name="connsiteX4" fmla="*/ 5667724 w 8260540"/>
              <a:gd name="connsiteY4" fmla="*/ 349949 h 3153290"/>
              <a:gd name="connsiteX5" fmla="*/ 6375296 w 8260540"/>
              <a:gd name="connsiteY5" fmla="*/ 333621 h 3153290"/>
              <a:gd name="connsiteX6" fmla="*/ 8133339 w 8260540"/>
              <a:gd name="connsiteY6" fmla="*/ 349949 h 3153290"/>
              <a:gd name="connsiteX7" fmla="*/ 8051696 w 8260540"/>
              <a:gd name="connsiteY7" fmla="*/ 2712149 h 3153290"/>
              <a:gd name="connsiteX8" fmla="*/ 7480196 w 8260540"/>
              <a:gd name="connsiteY8" fmla="*/ 3153021 h 3153290"/>
              <a:gd name="connsiteX9" fmla="*/ 7480196 w 8260540"/>
              <a:gd name="connsiteY9" fmla="*/ 3153021 h 315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60540" h="3153290">
                <a:moveTo>
                  <a:pt x="5602410" y="262863"/>
                </a:moveTo>
                <a:cubicBezTo>
                  <a:pt x="5861852" y="159902"/>
                  <a:pt x="6121295" y="56942"/>
                  <a:pt x="5286724" y="23378"/>
                </a:cubicBezTo>
                <a:cubicBezTo>
                  <a:pt x="4452153" y="-10186"/>
                  <a:pt x="1372403" y="-15629"/>
                  <a:pt x="594982" y="61478"/>
                </a:cubicBezTo>
                <a:cubicBezTo>
                  <a:pt x="-182439" y="138585"/>
                  <a:pt x="-223261" y="437943"/>
                  <a:pt x="622196" y="486021"/>
                </a:cubicBezTo>
                <a:cubicBezTo>
                  <a:pt x="1467653" y="534099"/>
                  <a:pt x="5667724" y="349949"/>
                  <a:pt x="5667724" y="349949"/>
                </a:cubicBezTo>
                <a:lnTo>
                  <a:pt x="6375296" y="333621"/>
                </a:lnTo>
                <a:cubicBezTo>
                  <a:pt x="6786232" y="333621"/>
                  <a:pt x="7853939" y="-46472"/>
                  <a:pt x="8133339" y="349949"/>
                </a:cubicBezTo>
                <a:cubicBezTo>
                  <a:pt x="8412739" y="746370"/>
                  <a:pt x="8160553" y="2244970"/>
                  <a:pt x="8051696" y="2712149"/>
                </a:cubicBezTo>
                <a:cubicBezTo>
                  <a:pt x="7942839" y="3179328"/>
                  <a:pt x="7480196" y="3153021"/>
                  <a:pt x="7480196" y="3153021"/>
                </a:cubicBezTo>
                <a:lnTo>
                  <a:pt x="7480196" y="3153021"/>
                </a:lnTo>
              </a:path>
            </a:pathLst>
          </a:custGeom>
          <a:noFill/>
          <a:ln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050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Potremmo</a:t>
            </a:r>
            <a:r>
              <a:rPr lang="en-US" dirty="0" smtClean="0"/>
              <a:t> </a:t>
            </a:r>
            <a:r>
              <a:rPr lang="en-US" dirty="0" err="1" smtClean="0"/>
              <a:t>avere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statement del </a:t>
            </a:r>
            <a:r>
              <a:rPr lang="en-US" dirty="0" err="1" smtClean="0"/>
              <a:t>tipo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“Il </a:t>
            </a:r>
            <a:r>
              <a:rPr lang="en-US" dirty="0" err="1" smtClean="0"/>
              <a:t>catalogo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libri</a:t>
            </a:r>
            <a:r>
              <a:rPr lang="en-US" dirty="0" smtClean="0"/>
              <a:t> è </a:t>
            </a:r>
            <a:r>
              <a:rPr lang="en-US" dirty="0" err="1" smtClean="0"/>
              <a:t>una</a:t>
            </a:r>
            <a:r>
              <a:rPr lang="en-US" dirty="0" smtClean="0"/>
              <a:t> “</a:t>
            </a:r>
            <a:r>
              <a:rPr lang="en-US" dirty="0" err="1" smtClean="0"/>
              <a:t>cosa</a:t>
            </a:r>
            <a:r>
              <a:rPr lang="en-US" dirty="0" smtClean="0"/>
              <a:t>”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consiste</a:t>
            </a:r>
            <a:r>
              <a:rPr lang="en-US" dirty="0" smtClean="0"/>
              <a:t> di:</a:t>
            </a:r>
            <a:br>
              <a:rPr lang="en-US" dirty="0" smtClean="0"/>
            </a:br>
            <a:r>
              <a:rPr lang="en-US" dirty="0" smtClean="0"/>
              <a:t>&lt;http://…/</a:t>
            </a:r>
            <a:r>
              <a:rPr lang="en-US" dirty="0" err="1" smtClean="0"/>
              <a:t>isbn</a:t>
            </a:r>
            <a:r>
              <a:rPr lang="en-US" dirty="0" smtClean="0"/>
              <a:t>/000651409X&gt;, </a:t>
            </a:r>
            <a:br>
              <a:rPr lang="en-US" dirty="0" smtClean="0"/>
            </a:br>
            <a:r>
              <a:rPr lang="en-US" dirty="0" smtClean="0"/>
              <a:t>&lt;http://…/</a:t>
            </a:r>
            <a:r>
              <a:rPr lang="en-US" dirty="0" err="1" smtClean="0"/>
              <a:t>isbn</a:t>
            </a:r>
            <a:r>
              <a:rPr lang="en-US" dirty="0" smtClean="0"/>
              <a:t>/000XXXX&gt;, …”</a:t>
            </a:r>
          </a:p>
          <a:p>
            <a:r>
              <a:rPr lang="en-US" dirty="0" smtClean="0"/>
              <a:t>Ma </a:t>
            </a:r>
            <a:r>
              <a:rPr lang="en-US" dirty="0" err="1" smtClean="0"/>
              <a:t>vogliamo</a:t>
            </a:r>
            <a:r>
              <a:rPr lang="en-US" dirty="0" smtClean="0"/>
              <a:t> </a:t>
            </a:r>
            <a:r>
              <a:rPr lang="en-US" dirty="0" err="1" smtClean="0"/>
              <a:t>elencare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elementi</a:t>
            </a:r>
            <a:r>
              <a:rPr lang="en-US" dirty="0" smtClean="0"/>
              <a:t> </a:t>
            </a:r>
            <a:r>
              <a:rPr lang="en-US" dirty="0" err="1" smtClean="0"/>
              <a:t>esattamente</a:t>
            </a:r>
            <a:r>
              <a:rPr lang="en-US" dirty="0" smtClean="0"/>
              <a:t> in </a:t>
            </a:r>
            <a:r>
              <a:rPr lang="en-US" dirty="0" err="1" smtClean="0"/>
              <a:t>quell’ordine</a:t>
            </a:r>
            <a:endParaRPr lang="en-US" dirty="0" smtClean="0"/>
          </a:p>
          <a:p>
            <a:r>
              <a:rPr lang="en-US" dirty="0" smtClean="0"/>
              <a:t>I “blank node” non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adeguati</a:t>
            </a:r>
            <a:endParaRPr lang="en-US" dirty="0" smtClean="0"/>
          </a:p>
        </p:txBody>
      </p:sp>
      <p:sp>
        <p:nvSpPr>
          <p:cNvPr id="1843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Collezioni</a:t>
            </a:r>
            <a:r>
              <a:rPr lang="en-US" dirty="0" smtClean="0"/>
              <a:t> (</a:t>
            </a:r>
            <a:r>
              <a:rPr lang="en-US" dirty="0" err="1" smtClean="0"/>
              <a:t>liste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04" y="431573"/>
            <a:ext cx="6286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9955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863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Collezioni</a:t>
            </a:r>
            <a:r>
              <a:rPr lang="en-US" dirty="0" smtClean="0"/>
              <a:t> (</a:t>
            </a:r>
            <a:r>
              <a:rPr lang="en-US" dirty="0" err="1" smtClean="0"/>
              <a:t>liste</a:t>
            </a:r>
            <a:r>
              <a:rPr lang="en-US" dirty="0" smtClean="0"/>
              <a:t>) (cont.)</a:t>
            </a:r>
            <a:endParaRPr lang="en-US" dirty="0"/>
          </a:p>
        </p:txBody>
      </p:sp>
      <p:pic>
        <p:nvPicPr>
          <p:cNvPr id="1863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640" y="1721354"/>
            <a:ext cx="8259840" cy="4352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18" y="507774"/>
            <a:ext cx="6286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785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…in RDF/XML e Turtle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260641" y="1310570"/>
            <a:ext cx="8596799" cy="16273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1363" tIns="65289" rIns="81363" bIns="40683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rdf:Description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rdf:about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="#Inventory"&gt;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&lt;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a:consistsOf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rdf:parseType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="Collection"&gt;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&lt;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rdf:Description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rdf:about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="http://.../isbn/000651409X"/&gt;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&lt;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rdf:Description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rdf:about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="http://.../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isbn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/XXXX"/&gt;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&lt;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rdf:Description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rdf:about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="http://.../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isbn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/YYYY"/&gt;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&lt;/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a:consistsOf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&lt;/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rdf:Description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&gt;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260641" y="3233140"/>
            <a:ext cx="8596799" cy="535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1363" tIns="65289" rIns="81363" bIns="40683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:Inventory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a:consistsOf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	(&lt;http://.../isbn/000651409X&gt; &lt;http://.../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isbn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/XXXX&gt; ...) .</a:t>
            </a:r>
          </a:p>
        </p:txBody>
      </p:sp>
      <p:pic>
        <p:nvPicPr>
          <p:cNvPr id="18842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481" y="4147668"/>
            <a:ext cx="8163360" cy="2318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90" y="349931"/>
            <a:ext cx="6286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333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integration (</a:t>
            </a:r>
            <a:r>
              <a:rPr lang="en-US" dirty="0" err="1" smtClean="0"/>
              <a:t>visione</a:t>
            </a:r>
            <a:r>
              <a:rPr lang="en-US" dirty="0" smtClean="0"/>
              <a:t> </a:t>
            </a:r>
            <a:r>
              <a:rPr lang="en-US" dirty="0" err="1" smtClean="0"/>
              <a:t>semplificata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Mappare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vari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rappresentazione</a:t>
            </a:r>
            <a:r>
              <a:rPr lang="en-US" dirty="0" smtClean="0"/>
              <a:t> </a:t>
            </a:r>
            <a:r>
              <a:rPr lang="en-US" dirty="0" err="1" smtClean="0"/>
              <a:t>astratta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endParaRPr lang="en-US" dirty="0" smtClean="0"/>
          </a:p>
          <a:p>
            <a:pPr lvl="1"/>
            <a:r>
              <a:rPr lang="en-US" dirty="0" err="1"/>
              <a:t>r</a:t>
            </a:r>
            <a:r>
              <a:rPr lang="en-US" dirty="0" err="1" smtClean="0"/>
              <a:t>endere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indipendenti</a:t>
            </a:r>
            <a:r>
              <a:rPr lang="en-US" dirty="0" smtClean="0"/>
              <a:t> </a:t>
            </a:r>
            <a:r>
              <a:rPr lang="en-US" dirty="0" err="1" smtClean="0"/>
              <a:t>dalla</a:t>
            </a:r>
            <a:r>
              <a:rPr lang="en-US" dirty="0" smtClean="0"/>
              <a:t> </a:t>
            </a:r>
            <a:r>
              <a:rPr lang="en-US" dirty="0" err="1" smtClean="0"/>
              <a:t>loro</a:t>
            </a:r>
            <a:r>
              <a:rPr lang="en-US" dirty="0" smtClean="0"/>
              <a:t> </a:t>
            </a:r>
            <a:r>
              <a:rPr lang="en-US" dirty="0" err="1" smtClean="0"/>
              <a:t>rappresentazione</a:t>
            </a:r>
            <a:r>
              <a:rPr lang="en-US" dirty="0" smtClean="0"/>
              <a:t> </a:t>
            </a:r>
            <a:r>
              <a:rPr lang="en-US" dirty="0" err="1" smtClean="0"/>
              <a:t>interna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Merge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rappresentazioni</a:t>
            </a:r>
            <a:r>
              <a:rPr lang="en-US" dirty="0" smtClean="0"/>
              <a:t> </a:t>
            </a:r>
            <a:r>
              <a:rPr lang="en-US" dirty="0" err="1" smtClean="0"/>
              <a:t>risultanti</a:t>
            </a:r>
            <a:endParaRPr lang="en-US" dirty="0" smtClean="0"/>
          </a:p>
          <a:p>
            <a:r>
              <a:rPr lang="en-US" dirty="0" err="1" smtClean="0"/>
              <a:t>Cominciamo</a:t>
            </a:r>
            <a:r>
              <a:rPr lang="en-US" dirty="0" smtClean="0"/>
              <a:t> a </a:t>
            </a:r>
            <a:r>
              <a:rPr lang="en-US" dirty="0" err="1" smtClean="0"/>
              <a:t>formulare</a:t>
            </a:r>
            <a:r>
              <a:rPr lang="en-US" dirty="0" smtClean="0"/>
              <a:t> query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complesso</a:t>
            </a:r>
            <a:r>
              <a:rPr lang="en-US" dirty="0" smtClean="0"/>
              <a:t> </a:t>
            </a:r>
            <a:r>
              <a:rPr lang="en-US" dirty="0" err="1" smtClean="0"/>
              <a:t>risultante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q</a:t>
            </a:r>
            <a:r>
              <a:rPr lang="en-US" dirty="0" smtClean="0"/>
              <a:t>uery </a:t>
            </a:r>
            <a:r>
              <a:rPr lang="en-US" dirty="0" err="1" smtClean="0"/>
              <a:t>che</a:t>
            </a:r>
            <a:r>
              <a:rPr lang="en-US" dirty="0" smtClean="0"/>
              <a:t> non </a:t>
            </a:r>
            <a:r>
              <a:rPr lang="en-US" dirty="0" err="1" smtClean="0"/>
              <a:t>sarebbe</a:t>
            </a:r>
            <a:r>
              <a:rPr lang="en-US" dirty="0" smtClean="0"/>
              <a:t>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eseguire</a:t>
            </a:r>
            <a:r>
              <a:rPr lang="en-US" dirty="0" smtClean="0"/>
              <a:t> sui </a:t>
            </a:r>
            <a:r>
              <a:rPr lang="en-US" dirty="0" err="1" smtClean="0"/>
              <a:t>singoli</a:t>
            </a:r>
            <a:r>
              <a:rPr lang="en-US" dirty="0" smtClean="0"/>
              <a:t> dataset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  <p:pic>
        <p:nvPicPr>
          <p:cNvPr id="3074" name="Picture 2" descr="C:\Apache24\htdocs\websites\w3c\talks\2013\lod\images\sw-cu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59229"/>
            <a:ext cx="4000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0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16686" cy="1660071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Usare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costrutti</a:t>
            </a:r>
            <a:r>
              <a:rPr lang="en-US" dirty="0" smtClean="0"/>
              <a:t> </a:t>
            </a:r>
            <a:r>
              <a:rPr lang="en-US" dirty="0" err="1" smtClean="0"/>
              <a:t>predefiniti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RDF Schema class </a:t>
            </a:r>
            <a:r>
              <a:rPr lang="en-US" dirty="0" err="1" smtClean="0"/>
              <a:t>Seq</a:t>
            </a:r>
            <a:endParaRPr lang="en-US" dirty="0" smtClean="0"/>
          </a:p>
          <a:p>
            <a:pPr lvl="1"/>
            <a:r>
              <a:rPr lang="en-US" dirty="0" smtClean="0"/>
              <a:t>RDF properties rdf:_1, rdf:_2, …</a:t>
            </a:r>
          </a:p>
          <a:p>
            <a:r>
              <a:rPr lang="en-US" dirty="0" err="1" smtClean="0"/>
              <a:t>L’accordo</a:t>
            </a:r>
            <a:r>
              <a:rPr lang="en-US" dirty="0" smtClean="0"/>
              <a:t> </a:t>
            </a:r>
            <a:r>
              <a:rPr lang="en-US" dirty="0" err="1" smtClean="0"/>
              <a:t>sulla</a:t>
            </a:r>
            <a:r>
              <a:rPr lang="en-US" dirty="0" smtClean="0"/>
              <a:t> </a:t>
            </a:r>
            <a:r>
              <a:rPr lang="en-US" dirty="0" err="1" smtClean="0"/>
              <a:t>semantica</a:t>
            </a:r>
            <a:r>
              <a:rPr lang="en-US" dirty="0" smtClean="0"/>
              <a:t> è di </a:t>
            </a:r>
            <a:r>
              <a:rPr lang="en-US" dirty="0" err="1" smtClean="0"/>
              <a:t>contenuto</a:t>
            </a:r>
            <a:r>
              <a:rPr lang="en-US" dirty="0" smtClean="0"/>
              <a:t> </a:t>
            </a:r>
            <a:r>
              <a:rPr lang="en-US" dirty="0" err="1" smtClean="0"/>
              <a:t>sequenziale</a:t>
            </a:r>
            <a:endParaRPr lang="en-US" dirty="0"/>
          </a:p>
        </p:txBody>
      </p:sp>
      <p:sp>
        <p:nvSpPr>
          <p:cNvPr id="1904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</a:t>
            </a:r>
            <a:endParaRPr lang="en-US" dirty="0"/>
          </a:p>
        </p:txBody>
      </p:sp>
      <p:pic>
        <p:nvPicPr>
          <p:cNvPr id="1904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320" y="3338538"/>
            <a:ext cx="8160480" cy="2959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61" y="540431"/>
            <a:ext cx="6286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4990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2"/>
          <p:cNvSpPr>
            <a:spLocks noGrp="1" noChangeArrowheads="1"/>
          </p:cNvSpPr>
          <p:nvPr>
            <p:ph idx="1"/>
          </p:nvPr>
        </p:nvSpPr>
        <p:spPr>
          <a:xfrm>
            <a:off x="217473" y="1216933"/>
            <a:ext cx="8639999" cy="4700654"/>
          </a:xfrm>
        </p:spPr>
        <p:txBody>
          <a:bodyPr/>
          <a:lstStyle/>
          <a:p>
            <a:r>
              <a:rPr lang="en-US" dirty="0" smtClean="0"/>
              <a:t>In RDF/XML: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Turtle</a:t>
            </a:r>
            <a:endParaRPr lang="en-US" dirty="0"/>
          </a:p>
        </p:txBody>
      </p:sp>
      <p:sp>
        <p:nvSpPr>
          <p:cNvPr id="1925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Serializzazione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Sequence</a:t>
            </a:r>
            <a:endParaRPr lang="en-US" dirty="0"/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228993" y="1782940"/>
            <a:ext cx="8628479" cy="20651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1363" tIns="65289" rIns="81363" bIns="40683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&lt;rdf:Description rdf:about="#Inventory"&gt;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&lt;a:consistsOf&gt;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&lt;rdf:Description&gt;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  &lt;rdf:type rdf:resource="http:...rdf-syntax-ns#Seq"&gt;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  &lt;rdf:_1 rdf:resource="http://.../isbn/000651409X"&gt;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  ...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&lt;/rdf:Description&gt;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&lt;/a:consistsOf&gt;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&lt;/rdf:Description/&gt;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228993" y="4828827"/>
            <a:ext cx="8628479" cy="14099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1363" tIns="65289" rIns="81363" bIns="40683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:Inventory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a:consistsOf [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rdf:type &lt;http:...rdf-syntax-ns#Seq&gt;;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rdf:_1   &lt;http://.../isbn/000651409X&gt;;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  ...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].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9931"/>
            <a:ext cx="6286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8060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Sequences </a:t>
            </a:r>
            <a:br>
              <a:rPr lang="en-US" dirty="0" smtClean="0"/>
            </a:br>
            <a:r>
              <a:rPr lang="en-US" dirty="0" smtClean="0"/>
              <a:t>(RDF/XML </a:t>
            </a:r>
            <a:r>
              <a:rPr lang="en-US" dirty="0" err="1" smtClean="0"/>
              <a:t>semplificato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228993" y="1528001"/>
            <a:ext cx="8697599" cy="18462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1363" tIns="65289" rIns="81363" bIns="40683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rdf:Description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rdf:about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="#Inventory"&gt;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&lt;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a:consistsOf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&lt;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rdf:Seq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    &lt;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rdf:li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rdf:resource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="http://.../isbn/000651409X"&gt;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    ...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&lt;/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rdf:Seq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&lt;/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a:consistsOf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&gt;</a:t>
            </a:r>
          </a:p>
          <a:p>
            <a:pPr>
              <a:lnSpc>
                <a:spcPct val="88000"/>
              </a:lnSpc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&lt;/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rdf:Description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/&gt;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447"/>
            <a:ext cx="627942" cy="68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9908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Definiti</a:t>
            </a:r>
            <a:r>
              <a:rPr lang="en-US" dirty="0" smtClean="0"/>
              <a:t> </a:t>
            </a:r>
            <a:r>
              <a:rPr lang="en-US" dirty="0" err="1" smtClean="0"/>
              <a:t>anche</a:t>
            </a:r>
            <a:r>
              <a:rPr lang="en-US" dirty="0" smtClean="0"/>
              <a:t> in RDFS</a:t>
            </a:r>
          </a:p>
          <a:p>
            <a:pPr lvl="1"/>
            <a:r>
              <a:rPr lang="en-US" dirty="0" err="1" smtClean="0"/>
              <a:t>rdf:Bag</a:t>
            </a:r>
            <a:endParaRPr lang="en-US" dirty="0" smtClean="0"/>
          </a:p>
          <a:p>
            <a:pPr lvl="2"/>
            <a:r>
              <a:rPr lang="en-US" dirty="0" err="1"/>
              <a:t>c</a:t>
            </a:r>
            <a:r>
              <a:rPr lang="en-US" dirty="0" err="1" smtClean="0"/>
              <a:t>ontenitore</a:t>
            </a:r>
            <a:r>
              <a:rPr lang="en-US" dirty="0" smtClean="0"/>
              <a:t> </a:t>
            </a:r>
            <a:r>
              <a:rPr lang="en-US" dirty="0" err="1" smtClean="0"/>
              <a:t>generico</a:t>
            </a:r>
            <a:r>
              <a:rPr lang="en-US" dirty="0" smtClean="0"/>
              <a:t>, </a:t>
            </a:r>
            <a:r>
              <a:rPr lang="en-US" dirty="0" err="1" smtClean="0"/>
              <a:t>senza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particolare</a:t>
            </a:r>
            <a:r>
              <a:rPr lang="en-US" dirty="0" smtClean="0"/>
              <a:t> </a:t>
            </a:r>
            <a:r>
              <a:rPr lang="en-US" dirty="0" err="1" smtClean="0"/>
              <a:t>semantica</a:t>
            </a:r>
            <a:endParaRPr lang="en-US" dirty="0" smtClean="0"/>
          </a:p>
          <a:p>
            <a:pPr lvl="1"/>
            <a:r>
              <a:rPr lang="en-US" dirty="0" err="1" smtClean="0"/>
              <a:t>rdf:Alt</a:t>
            </a:r>
            <a:endParaRPr lang="en-US" dirty="0" smtClean="0"/>
          </a:p>
          <a:p>
            <a:pPr lvl="2"/>
            <a:r>
              <a:rPr lang="en-US" dirty="0" err="1"/>
              <a:t>a</a:t>
            </a:r>
            <a:r>
              <a:rPr lang="en-US" dirty="0" err="1" smtClean="0"/>
              <a:t>ccordo</a:t>
            </a:r>
            <a:r>
              <a:rPr lang="en-US" dirty="0" smtClean="0"/>
              <a:t> </a:t>
            </a:r>
            <a:r>
              <a:rPr lang="en-US" dirty="0" err="1" smtClean="0"/>
              <a:t>sulla</a:t>
            </a:r>
            <a:r>
              <a:rPr lang="en-US" dirty="0" smtClean="0"/>
              <a:t> </a:t>
            </a:r>
            <a:r>
              <a:rPr lang="en-US" dirty="0" err="1" smtClean="0"/>
              <a:t>semantica</a:t>
            </a:r>
            <a:r>
              <a:rPr lang="en-US" dirty="0" smtClean="0"/>
              <a:t>: solo </a:t>
            </a:r>
            <a:r>
              <a:rPr lang="en-US" dirty="0" err="1" smtClean="0"/>
              <a:t>uno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costituenti</a:t>
            </a:r>
            <a:r>
              <a:rPr lang="en-US" dirty="0" smtClean="0"/>
              <a:t> è “</a:t>
            </a:r>
            <a:r>
              <a:rPr lang="en-US" dirty="0" err="1" smtClean="0"/>
              <a:t>valido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Nota: la </a:t>
            </a:r>
            <a:r>
              <a:rPr lang="en-US" dirty="0" err="1" smtClean="0"/>
              <a:t>definizione</a:t>
            </a:r>
            <a:r>
              <a:rPr lang="en-US" dirty="0" smtClean="0"/>
              <a:t> </a:t>
            </a:r>
            <a:r>
              <a:rPr lang="en-US" dirty="0" err="1" smtClean="0"/>
              <a:t>semantica</a:t>
            </a:r>
            <a:r>
              <a:rPr lang="en-US" dirty="0" smtClean="0"/>
              <a:t> di </a:t>
            </a:r>
            <a:r>
              <a:rPr lang="en-US" dirty="0" err="1" smtClean="0"/>
              <a:t>questi</a:t>
            </a:r>
            <a:r>
              <a:rPr lang="en-US" dirty="0" smtClean="0"/>
              <a:t> </a:t>
            </a:r>
            <a:r>
              <a:rPr lang="en-US" dirty="0" err="1" smtClean="0"/>
              <a:t>contenitori</a:t>
            </a:r>
            <a:r>
              <a:rPr lang="en-US" dirty="0" smtClean="0"/>
              <a:t> è </a:t>
            </a:r>
            <a:r>
              <a:rPr lang="en-US" dirty="0" err="1" smtClean="0"/>
              <a:t>incompleta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eglio</a:t>
            </a:r>
            <a:r>
              <a:rPr lang="en-US" dirty="0" smtClean="0"/>
              <a:t> non </a:t>
            </a:r>
            <a:r>
              <a:rPr lang="en-US" dirty="0" err="1" smtClean="0"/>
              <a:t>utilizzarli</a:t>
            </a:r>
            <a:r>
              <a:rPr lang="en-US" dirty="0" smtClean="0"/>
              <a:t>…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 </a:t>
            </a:r>
            <a:r>
              <a:rPr lang="en-US" dirty="0"/>
              <a:t>i</a:t>
            </a:r>
            <a:r>
              <a:rPr lang="en-US" dirty="0" smtClean="0"/>
              <a:t> bag, </a:t>
            </a:r>
            <a:r>
              <a:rPr lang="en-US" dirty="0" err="1" smtClean="0"/>
              <a:t>utilizzare</a:t>
            </a:r>
            <a:r>
              <a:rPr lang="en-US" dirty="0" smtClean="0"/>
              <a:t> </a:t>
            </a:r>
            <a:r>
              <a:rPr lang="en-US" dirty="0" err="1" smtClean="0"/>
              <a:t>predicati</a:t>
            </a:r>
            <a:r>
              <a:rPr lang="en-US" dirty="0" smtClean="0"/>
              <a:t> </a:t>
            </a:r>
            <a:r>
              <a:rPr lang="en-US" dirty="0" err="1" smtClean="0"/>
              <a:t>ripetuti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er le </a:t>
            </a:r>
            <a:r>
              <a:rPr lang="en-US" dirty="0" err="1" smtClean="0"/>
              <a:t>sequenze</a:t>
            </a:r>
            <a:r>
              <a:rPr lang="en-US" dirty="0" smtClean="0"/>
              <a:t>, </a:t>
            </a:r>
            <a:r>
              <a:rPr lang="en-US" dirty="0" err="1" smtClean="0"/>
              <a:t>usare</a:t>
            </a:r>
            <a:r>
              <a:rPr lang="en-US" dirty="0" smtClean="0"/>
              <a:t> le </a:t>
            </a:r>
            <a:r>
              <a:rPr lang="en-US" dirty="0" err="1" smtClean="0"/>
              <a:t>liste</a:t>
            </a:r>
            <a:endParaRPr lang="en-US" dirty="0" smtClean="0"/>
          </a:p>
        </p:txBody>
      </p:sp>
      <p:sp>
        <p:nvSpPr>
          <p:cNvPr id="1966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Altri</a:t>
            </a:r>
            <a:r>
              <a:rPr lang="en-US" dirty="0" smtClean="0"/>
              <a:t> </a:t>
            </a:r>
            <a:r>
              <a:rPr lang="en-US" dirty="0" err="1" smtClean="0"/>
              <a:t>contenitori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18" y="458788"/>
            <a:ext cx="6286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7914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Un grafo RDF (</a:t>
            </a:r>
            <a:r>
              <a:rPr lang="it-IT" altLang="it-IT" dirty="0" smtClean="0">
                <a:solidFill>
                  <a:srgbClr val="FF0000"/>
                </a:solidFill>
              </a:rPr>
              <a:t>WorldWide!</a:t>
            </a:r>
            <a:r>
              <a:rPr lang="it-IT" altLang="it-IT" dirty="0" smtClean="0"/>
              <a:t>)</a:t>
            </a:r>
          </a:p>
        </p:txBody>
      </p:sp>
      <p:sp>
        <p:nvSpPr>
          <p:cNvPr id="29699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1963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altLang="it-IT" sz="2400" dirty="0" smtClean="0">
                <a:solidFill>
                  <a:srgbClr val="FF0000"/>
                </a:solidFill>
                <a:latin typeface="Arial" charset="0"/>
                <a:ea typeface="SimSun" pitchFamily="2" charset="-122"/>
                <a:cs typeface="Arial" charset="0"/>
              </a:rPr>
              <a:t>...un insieme di triple  s-p-o (subject-predicate-object</a:t>
            </a:r>
            <a:r>
              <a:rPr lang="it-IT" altLang="it-IT" sz="2400" dirty="0">
                <a:solidFill>
                  <a:srgbClr val="FF0000"/>
                </a:solidFill>
                <a:latin typeface="Arial" charset="0"/>
                <a:ea typeface="SimSun" pitchFamily="2" charset="-122"/>
                <a:cs typeface="Arial" charset="0"/>
              </a:rPr>
              <a:t>) </a:t>
            </a:r>
            <a:endParaRPr lang="it-IT" altLang="it-IT" sz="2400" dirty="0" smtClean="0">
              <a:solidFill>
                <a:srgbClr val="FF0000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311400"/>
            <a:ext cx="7681913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5B611-DBE1-4F71-A102-B8633B1366C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81" y="443006"/>
            <a:ext cx="6286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533" y="3222812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3333FF"/>
                </a:solidFill>
                <a:latin typeface="+mn-lt"/>
              </a:rPr>
              <a:t>MiBAC</a:t>
            </a:r>
            <a:endParaRPr lang="it-IT" sz="1600" b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7482" y="6078071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FF00FF"/>
                </a:solidFill>
                <a:latin typeface="+mn-lt"/>
              </a:rPr>
              <a:t>Louvre</a:t>
            </a:r>
            <a:endParaRPr lang="it-IT" sz="1600" b="1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473334" y="4276616"/>
            <a:ext cx="681372" cy="1801455"/>
          </a:xfrm>
          <a:custGeom>
            <a:avLst/>
            <a:gdLst>
              <a:gd name="connsiteX0" fmla="*/ 681372 w 681372"/>
              <a:gd name="connsiteY0" fmla="*/ 1801455 h 1801455"/>
              <a:gd name="connsiteX1" fmla="*/ 107631 w 681372"/>
              <a:gd name="connsiteY1" fmla="*/ 196772 h 1801455"/>
              <a:gd name="connsiteX2" fmla="*/ 54 w 681372"/>
              <a:gd name="connsiteY2" fmla="*/ 26443 h 1801455"/>
              <a:gd name="connsiteX3" fmla="*/ 54 w 681372"/>
              <a:gd name="connsiteY3" fmla="*/ 26443 h 180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372" h="1801455">
                <a:moveTo>
                  <a:pt x="681372" y="1801455"/>
                </a:moveTo>
                <a:cubicBezTo>
                  <a:pt x="451278" y="1147031"/>
                  <a:pt x="221184" y="492607"/>
                  <a:pt x="107631" y="196772"/>
                </a:cubicBezTo>
                <a:cubicBezTo>
                  <a:pt x="-5922" y="-99063"/>
                  <a:pt x="54" y="26443"/>
                  <a:pt x="54" y="26443"/>
                </a:cubicBezTo>
                <a:lnTo>
                  <a:pt x="54" y="26443"/>
                </a:lnTo>
              </a:path>
            </a:pathLst>
          </a:custGeom>
          <a:noFill/>
          <a:ln>
            <a:solidFill>
              <a:srgbClr val="FF00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eform 5"/>
          <p:cNvSpPr/>
          <p:nvPr/>
        </p:nvSpPr>
        <p:spPr>
          <a:xfrm>
            <a:off x="5265748" y="5450541"/>
            <a:ext cx="1399725" cy="645459"/>
          </a:xfrm>
          <a:custGeom>
            <a:avLst/>
            <a:gdLst>
              <a:gd name="connsiteX0" fmla="*/ 0 w 1399725"/>
              <a:gd name="connsiteY0" fmla="*/ 645459 h 645459"/>
              <a:gd name="connsiteX1" fmla="*/ 1174376 w 1399725"/>
              <a:gd name="connsiteY1" fmla="*/ 349624 h 645459"/>
              <a:gd name="connsiteX2" fmla="*/ 1398494 w 1399725"/>
              <a:gd name="connsiteY2" fmla="*/ 0 h 64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9725" h="645459">
                <a:moveTo>
                  <a:pt x="0" y="645459"/>
                </a:moveTo>
                <a:cubicBezTo>
                  <a:pt x="470647" y="551329"/>
                  <a:pt x="941294" y="457200"/>
                  <a:pt x="1174376" y="349624"/>
                </a:cubicBezTo>
                <a:cubicBezTo>
                  <a:pt x="1407458" y="242047"/>
                  <a:pt x="1402976" y="121023"/>
                  <a:pt x="1398494" y="0"/>
                </a:cubicBezTo>
              </a:path>
            </a:pathLst>
          </a:custGeom>
          <a:noFill/>
          <a:ln>
            <a:solidFill>
              <a:srgbClr val="FF00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eform 8"/>
          <p:cNvSpPr/>
          <p:nvPr/>
        </p:nvSpPr>
        <p:spPr>
          <a:xfrm>
            <a:off x="4356495" y="5450541"/>
            <a:ext cx="600987" cy="625582"/>
          </a:xfrm>
          <a:custGeom>
            <a:avLst/>
            <a:gdLst>
              <a:gd name="connsiteX0" fmla="*/ 600987 w 600987"/>
              <a:gd name="connsiteY0" fmla="*/ 618565 h 625582"/>
              <a:gd name="connsiteX1" fmla="*/ 81034 w 600987"/>
              <a:gd name="connsiteY1" fmla="*/ 537883 h 625582"/>
              <a:gd name="connsiteX2" fmla="*/ 9317 w 600987"/>
              <a:gd name="connsiteY2" fmla="*/ 0 h 62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987" h="625582">
                <a:moveTo>
                  <a:pt x="600987" y="618565"/>
                </a:moveTo>
                <a:cubicBezTo>
                  <a:pt x="390316" y="629771"/>
                  <a:pt x="179646" y="640977"/>
                  <a:pt x="81034" y="537883"/>
                </a:cubicBezTo>
                <a:cubicBezTo>
                  <a:pt x="-17578" y="434789"/>
                  <a:pt x="-4131" y="217394"/>
                  <a:pt x="9317" y="0"/>
                </a:cubicBezTo>
              </a:path>
            </a:pathLst>
          </a:custGeom>
          <a:noFill/>
          <a:ln>
            <a:solidFill>
              <a:srgbClr val="FF00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eform 12"/>
          <p:cNvSpPr/>
          <p:nvPr/>
        </p:nvSpPr>
        <p:spPr>
          <a:xfrm>
            <a:off x="1183986" y="4993341"/>
            <a:ext cx="3737638" cy="1293396"/>
          </a:xfrm>
          <a:custGeom>
            <a:avLst/>
            <a:gdLst>
              <a:gd name="connsiteX0" fmla="*/ 3737638 w 3737638"/>
              <a:gd name="connsiteY0" fmla="*/ 1192306 h 1293396"/>
              <a:gd name="connsiteX1" fmla="*/ 564132 w 3737638"/>
              <a:gd name="connsiteY1" fmla="*/ 1174377 h 1293396"/>
              <a:gd name="connsiteX2" fmla="*/ 17285 w 3737638"/>
              <a:gd name="connsiteY2" fmla="*/ 0 h 129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7638" h="1293396">
                <a:moveTo>
                  <a:pt x="3737638" y="1192306"/>
                </a:moveTo>
                <a:cubicBezTo>
                  <a:pt x="2460914" y="1282700"/>
                  <a:pt x="1184191" y="1373095"/>
                  <a:pt x="564132" y="1174377"/>
                </a:cubicBezTo>
                <a:cubicBezTo>
                  <a:pt x="-55927" y="975659"/>
                  <a:pt x="-19321" y="487829"/>
                  <a:pt x="17285" y="0"/>
                </a:cubicBezTo>
              </a:path>
            </a:pathLst>
          </a:custGeom>
          <a:noFill/>
          <a:ln>
            <a:solidFill>
              <a:srgbClr val="FF00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eform 14"/>
          <p:cNvSpPr/>
          <p:nvPr/>
        </p:nvSpPr>
        <p:spPr>
          <a:xfrm>
            <a:off x="467569" y="2572871"/>
            <a:ext cx="357184" cy="663388"/>
          </a:xfrm>
          <a:custGeom>
            <a:avLst/>
            <a:gdLst>
              <a:gd name="connsiteX0" fmla="*/ 150996 w 357184"/>
              <a:gd name="connsiteY0" fmla="*/ 663388 h 663388"/>
              <a:gd name="connsiteX1" fmla="*/ 7560 w 357184"/>
              <a:gd name="connsiteY1" fmla="*/ 313764 h 663388"/>
              <a:gd name="connsiteX2" fmla="*/ 357184 w 357184"/>
              <a:gd name="connsiteY2" fmla="*/ 0 h 66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4" h="663388">
                <a:moveTo>
                  <a:pt x="150996" y="663388"/>
                </a:moveTo>
                <a:cubicBezTo>
                  <a:pt x="62095" y="543858"/>
                  <a:pt x="-26805" y="424329"/>
                  <a:pt x="7560" y="313764"/>
                </a:cubicBezTo>
                <a:cubicBezTo>
                  <a:pt x="41925" y="203199"/>
                  <a:pt x="199554" y="101599"/>
                  <a:pt x="357184" y="0"/>
                </a:cubicBezTo>
              </a:path>
            </a:pathLst>
          </a:custGeom>
          <a:noFill/>
          <a:ln>
            <a:solidFill>
              <a:srgbClr val="3333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eform 15"/>
          <p:cNvSpPr/>
          <p:nvPr/>
        </p:nvSpPr>
        <p:spPr>
          <a:xfrm>
            <a:off x="1030941" y="2832847"/>
            <a:ext cx="3083859" cy="582706"/>
          </a:xfrm>
          <a:custGeom>
            <a:avLst/>
            <a:gdLst>
              <a:gd name="connsiteX0" fmla="*/ 0 w 3083859"/>
              <a:gd name="connsiteY0" fmla="*/ 582706 h 582706"/>
              <a:gd name="connsiteX1" fmla="*/ 2501153 w 3083859"/>
              <a:gd name="connsiteY1" fmla="*/ 259977 h 582706"/>
              <a:gd name="connsiteX2" fmla="*/ 3083859 w 3083859"/>
              <a:gd name="connsiteY2" fmla="*/ 0 h 58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3859" h="582706">
                <a:moveTo>
                  <a:pt x="0" y="582706"/>
                </a:moveTo>
                <a:cubicBezTo>
                  <a:pt x="993588" y="469900"/>
                  <a:pt x="1987177" y="357095"/>
                  <a:pt x="2501153" y="259977"/>
                </a:cubicBezTo>
                <a:cubicBezTo>
                  <a:pt x="3015129" y="162859"/>
                  <a:pt x="3049494" y="81429"/>
                  <a:pt x="3083859" y="0"/>
                </a:cubicBezTo>
              </a:path>
            </a:pathLst>
          </a:custGeom>
          <a:noFill/>
          <a:ln>
            <a:solidFill>
              <a:srgbClr val="3333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eform 16"/>
          <p:cNvSpPr/>
          <p:nvPr/>
        </p:nvSpPr>
        <p:spPr>
          <a:xfrm>
            <a:off x="986118" y="3415553"/>
            <a:ext cx="4240306" cy="35859"/>
          </a:xfrm>
          <a:custGeom>
            <a:avLst/>
            <a:gdLst>
              <a:gd name="connsiteX0" fmla="*/ 0 w 4240306"/>
              <a:gd name="connsiteY0" fmla="*/ 35859 h 35859"/>
              <a:gd name="connsiteX1" fmla="*/ 4240306 w 4240306"/>
              <a:gd name="connsiteY1" fmla="*/ 0 h 3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40306" h="35859">
                <a:moveTo>
                  <a:pt x="0" y="35859"/>
                </a:moveTo>
                <a:lnTo>
                  <a:pt x="4240306" y="0"/>
                </a:lnTo>
              </a:path>
            </a:pathLst>
          </a:custGeom>
          <a:noFill/>
          <a:ln>
            <a:solidFill>
              <a:srgbClr val="3333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eform 18"/>
          <p:cNvSpPr/>
          <p:nvPr/>
        </p:nvSpPr>
        <p:spPr>
          <a:xfrm>
            <a:off x="582706" y="3550024"/>
            <a:ext cx="788894" cy="699247"/>
          </a:xfrm>
          <a:custGeom>
            <a:avLst/>
            <a:gdLst>
              <a:gd name="connsiteX0" fmla="*/ 0 w 788894"/>
              <a:gd name="connsiteY0" fmla="*/ 0 h 699247"/>
              <a:gd name="connsiteX1" fmla="*/ 788894 w 788894"/>
              <a:gd name="connsiteY1" fmla="*/ 699247 h 6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8894" h="699247">
                <a:moveTo>
                  <a:pt x="0" y="0"/>
                </a:moveTo>
                <a:lnTo>
                  <a:pt x="788894" y="699247"/>
                </a:lnTo>
              </a:path>
            </a:pathLst>
          </a:custGeom>
          <a:noFill/>
          <a:ln w="9525">
            <a:solidFill>
              <a:srgbClr val="3333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eform 19"/>
          <p:cNvSpPr/>
          <p:nvPr/>
        </p:nvSpPr>
        <p:spPr>
          <a:xfrm>
            <a:off x="228086" y="3576918"/>
            <a:ext cx="3169538" cy="1970334"/>
          </a:xfrm>
          <a:custGeom>
            <a:avLst/>
            <a:gdLst>
              <a:gd name="connsiteX0" fmla="*/ 291867 w 3169538"/>
              <a:gd name="connsiteY0" fmla="*/ 0 h 1970334"/>
              <a:gd name="connsiteX1" fmla="*/ 157396 w 3169538"/>
              <a:gd name="connsiteY1" fmla="*/ 1703294 h 1970334"/>
              <a:gd name="connsiteX2" fmla="*/ 2201349 w 3169538"/>
              <a:gd name="connsiteY2" fmla="*/ 1936376 h 1970334"/>
              <a:gd name="connsiteX3" fmla="*/ 3169538 w 3169538"/>
              <a:gd name="connsiteY3" fmla="*/ 1398494 h 197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9538" h="1970334">
                <a:moveTo>
                  <a:pt x="291867" y="0"/>
                </a:moveTo>
                <a:cubicBezTo>
                  <a:pt x="65508" y="690282"/>
                  <a:pt x="-160851" y="1380565"/>
                  <a:pt x="157396" y="1703294"/>
                </a:cubicBezTo>
                <a:cubicBezTo>
                  <a:pt x="475643" y="2026023"/>
                  <a:pt x="1699325" y="1987176"/>
                  <a:pt x="2201349" y="1936376"/>
                </a:cubicBezTo>
                <a:cubicBezTo>
                  <a:pt x="2703373" y="1885576"/>
                  <a:pt x="2936455" y="1642035"/>
                  <a:pt x="3169538" y="1398494"/>
                </a:cubicBezTo>
              </a:path>
            </a:pathLst>
          </a:custGeom>
          <a:noFill/>
          <a:ln>
            <a:solidFill>
              <a:srgbClr val="3333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extBox 20"/>
          <p:cNvSpPr txBox="1"/>
          <p:nvPr/>
        </p:nvSpPr>
        <p:spPr>
          <a:xfrm>
            <a:off x="7978588" y="3678823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C00000"/>
                </a:solidFill>
                <a:latin typeface="+mn-lt"/>
              </a:rPr>
              <a:t>CIDOC</a:t>
            </a:r>
            <a:endParaRPr lang="it-IT" sz="16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7" y="465233"/>
            <a:ext cx="627333" cy="68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Freeform 21"/>
          <p:cNvSpPr/>
          <p:nvPr/>
        </p:nvSpPr>
        <p:spPr>
          <a:xfrm>
            <a:off x="5728447" y="3926541"/>
            <a:ext cx="2510118" cy="256244"/>
          </a:xfrm>
          <a:custGeom>
            <a:avLst/>
            <a:gdLst>
              <a:gd name="connsiteX0" fmla="*/ 2510118 w 2510118"/>
              <a:gd name="connsiteY0" fmla="*/ 26894 h 256244"/>
              <a:gd name="connsiteX1" fmla="*/ 2169459 w 2510118"/>
              <a:gd name="connsiteY1" fmla="*/ 206188 h 256244"/>
              <a:gd name="connsiteX2" fmla="*/ 1201271 w 2510118"/>
              <a:gd name="connsiteY2" fmla="*/ 242047 h 256244"/>
              <a:gd name="connsiteX3" fmla="*/ 0 w 2510118"/>
              <a:gd name="connsiteY3" fmla="*/ 0 h 25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0118" h="256244">
                <a:moveTo>
                  <a:pt x="2510118" y="26894"/>
                </a:moveTo>
                <a:cubicBezTo>
                  <a:pt x="2448859" y="98611"/>
                  <a:pt x="2387600" y="170329"/>
                  <a:pt x="2169459" y="206188"/>
                </a:cubicBezTo>
                <a:cubicBezTo>
                  <a:pt x="1951318" y="242047"/>
                  <a:pt x="1562847" y="276412"/>
                  <a:pt x="1201271" y="242047"/>
                </a:cubicBezTo>
                <a:cubicBezTo>
                  <a:pt x="839694" y="207682"/>
                  <a:pt x="419847" y="103841"/>
                  <a:pt x="0" y="0"/>
                </a:cubicBezTo>
              </a:path>
            </a:pathLst>
          </a:custGeom>
          <a:noFill/>
          <a:ln>
            <a:solidFill>
              <a:srgbClr val="8B0A06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38565" y="4313076"/>
            <a:ext cx="479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4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</a:t>
            </a:r>
            <a:endParaRPr lang="it-IT" sz="1600" b="1" dirty="0">
              <a:solidFill>
                <a:srgbClr val="4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038165" y="4275903"/>
            <a:ext cx="3263153" cy="224379"/>
          </a:xfrm>
          <a:custGeom>
            <a:avLst/>
            <a:gdLst>
              <a:gd name="connsiteX0" fmla="*/ 3263153 w 3263153"/>
              <a:gd name="connsiteY0" fmla="*/ 224379 h 224379"/>
              <a:gd name="connsiteX1" fmla="*/ 1819835 w 3263153"/>
              <a:gd name="connsiteY1" fmla="*/ 262 h 224379"/>
              <a:gd name="connsiteX2" fmla="*/ 0 w 3263153"/>
              <a:gd name="connsiteY2" fmla="*/ 188521 h 22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3153" h="224379">
                <a:moveTo>
                  <a:pt x="3263153" y="224379"/>
                </a:moveTo>
                <a:cubicBezTo>
                  <a:pt x="2813423" y="115308"/>
                  <a:pt x="2363694" y="6238"/>
                  <a:pt x="1819835" y="262"/>
                </a:cubicBezTo>
                <a:cubicBezTo>
                  <a:pt x="1275976" y="-5714"/>
                  <a:pt x="637988" y="91403"/>
                  <a:pt x="0" y="188521"/>
                </a:cubicBezTo>
              </a:path>
            </a:pathLst>
          </a:custGeom>
          <a:noFill/>
          <a:ln>
            <a:solidFill>
              <a:srgbClr val="408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876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414657" cy="2106386"/>
          </a:xfrm>
        </p:spPr>
        <p:txBody>
          <a:bodyPr>
            <a:normAutofit/>
          </a:bodyPr>
          <a:lstStyle/>
          <a:p>
            <a:r>
              <a:rPr lang="it-IT" dirty="0" smtClean="0"/>
              <a:t>Il Web è nato per </a:t>
            </a:r>
            <a:r>
              <a:rPr lang="it-IT" dirty="0" smtClean="0">
                <a:solidFill>
                  <a:srgbClr val="FF0000"/>
                </a:solidFill>
              </a:rPr>
              <a:t>condividere conoscenza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RDF</a:t>
            </a:r>
            <a:r>
              <a:rPr lang="it-IT" dirty="0" smtClean="0"/>
              <a:t> è la base</a:t>
            </a:r>
          </a:p>
          <a:p>
            <a:r>
              <a:rPr lang="it-IT" dirty="0" smtClean="0"/>
              <a:t>Le tecnologie del </a:t>
            </a:r>
            <a:r>
              <a:rPr lang="it-IT" dirty="0" smtClean="0">
                <a:solidFill>
                  <a:srgbClr val="FF0000"/>
                </a:solidFill>
              </a:rPr>
              <a:t>Semantic Web </a:t>
            </a:r>
            <a:r>
              <a:rPr lang="it-IT" dirty="0" smtClean="0"/>
              <a:t>costituiscono il quadro di riferimento </a:t>
            </a:r>
          </a:p>
          <a:p>
            <a:pPr marL="0" indent="0">
              <a:buNone/>
            </a:pPr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65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971859" y="4211229"/>
            <a:ext cx="2351653" cy="150810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Grazie per l’attenzione!</a:t>
            </a:r>
          </a:p>
          <a:p>
            <a:pPr algn="ctr"/>
            <a:r>
              <a:rPr lang="it-IT" b="1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---------------</a:t>
            </a:r>
          </a:p>
          <a:p>
            <a:pPr algn="ctr"/>
            <a:r>
              <a:rPr lang="it-IT" b="1" dirty="0" smtClean="0">
                <a:latin typeface="Comic Sans MS" panose="030F0702030302020204" pitchFamily="66" charset="0"/>
              </a:rPr>
              <a:t>(Nobody’s perfect!) </a:t>
            </a:r>
            <a:endParaRPr lang="it-IT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7196" y="4211229"/>
            <a:ext cx="2157090" cy="141577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6600" b="1" dirty="0" smtClean="0">
                <a:solidFill>
                  <a:srgbClr val="FF0000"/>
                </a:solidFill>
                <a:latin typeface="+mn-lt"/>
              </a:rPr>
              <a:t>?</a:t>
            </a:r>
          </a:p>
          <a:p>
            <a:pPr algn="ctr"/>
            <a:r>
              <a:rPr lang="it-IT" sz="2000" b="1" dirty="0" smtClean="0">
                <a:latin typeface="+mn-lt"/>
              </a:rPr>
              <a:t>Domande</a:t>
            </a:r>
            <a:endParaRPr lang="it-IT" sz="2000" b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0983" y="5857149"/>
            <a:ext cx="6922034" cy="338554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3333FF"/>
                </a:solidFill>
                <a:latin typeface="+mn-lt"/>
              </a:rPr>
              <a:t>Slide a: </a:t>
            </a:r>
            <a:r>
              <a:rPr lang="it-IT" sz="1600" b="1" dirty="0" smtClean="0">
                <a:solidFill>
                  <a:srgbClr val="3333FF"/>
                </a:solidFill>
                <a:latin typeface="+mn-lt"/>
                <a:hlinkClick r:id="rId3"/>
              </a:rPr>
              <a:t>www.orestesignore.eu/education/lda/slides/lda1.pdf</a:t>
            </a:r>
            <a:endParaRPr lang="it-IT" sz="1600" b="1" dirty="0">
              <a:solidFill>
                <a:srgbClr val="3333FF"/>
              </a:solidFill>
              <a:latin typeface="+mn-lt"/>
            </a:endParaRPr>
          </a:p>
        </p:txBody>
      </p:sp>
      <p:pic>
        <p:nvPicPr>
          <p:cNvPr id="9" name="Picture 2" descr="E:\websites\w3c\talks\2014\handimatica2014\images\nessunoPerfett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618" y="4144372"/>
            <a:ext cx="219456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685" y="685746"/>
            <a:ext cx="5292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http://www.w3.org/Icons/SW/sw-cub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678" y="685746"/>
            <a:ext cx="50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09" y="681113"/>
            <a:ext cx="877900" cy="58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84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L’integrazione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85" y="1600200"/>
            <a:ext cx="643383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8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libro</a:t>
            </a:r>
            <a:r>
              <a:rPr lang="en-US" dirty="0" smtClean="0"/>
              <a:t> (</a:t>
            </a:r>
            <a:r>
              <a:rPr lang="en-US" dirty="0" err="1" smtClean="0"/>
              <a:t>nella</a:t>
            </a:r>
            <a:r>
              <a:rPr lang="en-US" dirty="0" smtClean="0"/>
              <a:t> </a:t>
            </a:r>
            <a:r>
              <a:rPr lang="en-US" dirty="0" err="1" smtClean="0"/>
              <a:t>biblioteca</a:t>
            </a:r>
            <a:r>
              <a:rPr lang="en-US" dirty="0" smtClean="0"/>
              <a:t> “A”)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237" y="1600200"/>
            <a:ext cx="29455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Una versione semplificata di una biblioteca (Dataset "A") </a:t>
            </a:r>
            <a:br>
              <a:rPr lang="it-IT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Tabella</a:t>
            </a:r>
            <a:r>
              <a:rPr lang="en-US" dirty="0" smtClean="0"/>
              <a:t> Book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Tabella</a:t>
            </a:r>
            <a:r>
              <a:rPr lang="en-US" dirty="0" smtClean="0"/>
              <a:t> Author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Tabella</a:t>
            </a:r>
            <a:r>
              <a:rPr lang="en-US" dirty="0" smtClean="0"/>
              <a:t> Publisher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698296"/>
              </p:ext>
            </p:extLst>
          </p:nvPr>
        </p:nvGraphicFramePr>
        <p:xfrm>
          <a:off x="991735" y="2115953"/>
          <a:ext cx="7695065" cy="859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627"/>
                <a:gridCol w="982437"/>
                <a:gridCol w="2006220"/>
                <a:gridCol w="1214651"/>
                <a:gridCol w="89413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Author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Publisher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</a:t>
                      </a:r>
                      <a:endParaRPr lang="en-US" sz="1600" dirty="0"/>
                    </a:p>
                  </a:txBody>
                  <a:tcPr/>
                </a:tc>
              </a:tr>
              <a:tr h="5240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ISBN 0-00-651409-X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id_xyz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</a:t>
                      </a:r>
                      <a:r>
                        <a:rPr lang="en-US" sz="1600" baseline="0" dirty="0" smtClean="0"/>
                        <a:t> Glass Palace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Id_qpr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731262"/>
              </p:ext>
            </p:extLst>
          </p:nvPr>
        </p:nvGraphicFramePr>
        <p:xfrm>
          <a:off x="991734" y="3499592"/>
          <a:ext cx="7695065" cy="860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341"/>
                <a:gridCol w="2524835"/>
                <a:gridCol w="3568889"/>
              </a:tblGrid>
              <a:tr h="318769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HomePage</a:t>
                      </a:r>
                      <a:endParaRPr lang="en-US" dirty="0"/>
                    </a:p>
                  </a:txBody>
                  <a:tcPr/>
                </a:tc>
              </a:tr>
              <a:tr h="49433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id_xyz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Amitav</a:t>
                      </a:r>
                      <a:r>
                        <a:rPr lang="en-US" dirty="0" smtClean="0"/>
                        <a:t> Ghosh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http://www.amitavghosh.com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562100"/>
              </p:ext>
            </p:extLst>
          </p:nvPr>
        </p:nvGraphicFramePr>
        <p:xfrm>
          <a:off x="972600" y="5000009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PublisherName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id_qpr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Harper Collins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London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19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22313</TotalTime>
  <Words>3060</Words>
  <Application>Microsoft Office PowerPoint</Application>
  <PresentationFormat>On-screen Show (4:3)</PresentationFormat>
  <Paragraphs>679</Paragraphs>
  <Slides>65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Tema di Office</vt:lpstr>
      <vt:lpstr>PowerPoint Presentation</vt:lpstr>
      <vt:lpstr>Ringraziamenti</vt:lpstr>
      <vt:lpstr>Contenuto</vt:lpstr>
      <vt:lpstr>C’era una volta…</vt:lpstr>
      <vt:lpstr>I limiti del Web attuale  </vt:lpstr>
      <vt:lpstr>Data integration (visione semplificata)</vt:lpstr>
      <vt:lpstr>L’integrazione dei dati</vt:lpstr>
      <vt:lpstr>Un libro (nella biblioteca “A”)</vt:lpstr>
      <vt:lpstr>Una versione semplificata di una biblioteca (Dataset "A")  </vt:lpstr>
      <vt:lpstr>Rappresentata come grafo…</vt:lpstr>
      <vt:lpstr>Alcune osservazioni sull’esportazione dei dati</vt:lpstr>
      <vt:lpstr>Un libro (nella biblioteca “F”)</vt:lpstr>
      <vt:lpstr>Un’altra biblioteca (dataset “F”)</vt:lpstr>
      <vt:lpstr>Secondo passo: esportare il secondo insieme di dati</vt:lpstr>
      <vt:lpstr>Terzo passo:merging dei dati</vt:lpstr>
      <vt:lpstr>Terzo passo:merging dei dati</vt:lpstr>
      <vt:lpstr>Merging delle risorse identiche</vt:lpstr>
      <vt:lpstr>Le Query più semplici…</vt:lpstr>
      <vt:lpstr>…ma  si può avere di più…</vt:lpstr>
      <vt:lpstr>Usiamo la conoscenza “extra”</vt:lpstr>
      <vt:lpstr>Query più “ricche”</vt:lpstr>
      <vt:lpstr>Combiniamo altri dataset</vt:lpstr>
      <vt:lpstr>Combiniamo con i dati di Wikipedia</vt:lpstr>
      <vt:lpstr>Combiniamo con i dati di Wikipedia</vt:lpstr>
      <vt:lpstr>Sorpresi?</vt:lpstr>
      <vt:lpstr>In realtà…</vt:lpstr>
      <vt:lpstr>Cosa abbiamo fatto?</vt:lpstr>
      <vt:lpstr>Cosa abbiamo fatto? (un’altra visione)</vt:lpstr>
      <vt:lpstr>I vantaggi del processo di astrazione…</vt:lpstr>
      <vt:lpstr>“Effetto network”</vt:lpstr>
      <vt:lpstr>E il processo può essere anche più ricco</vt:lpstr>
      <vt:lpstr>E il Semantic Web?</vt:lpstr>
      <vt:lpstr>L’architettura del Semantic Web</vt:lpstr>
      <vt:lpstr>Perché i metadati?</vt:lpstr>
      <vt:lpstr>Architettura del Web</vt:lpstr>
      <vt:lpstr>Cosa è RDF?</vt:lpstr>
      <vt:lpstr>Triple RDF</vt:lpstr>
      <vt:lpstr>Triple RDF (cont.)</vt:lpstr>
      <vt:lpstr>Triple RDf (cont.)</vt:lpstr>
      <vt:lpstr>RDF in due parole</vt:lpstr>
      <vt:lpstr>Un esempio semplice (in RDF/XML)</vt:lpstr>
      <vt:lpstr>Un esempio semplice(in Turtle)</vt:lpstr>
      <vt:lpstr>Un esempio semplice (in RDFa)</vt:lpstr>
      <vt:lpstr>Quale sintassi?</vt:lpstr>
      <vt:lpstr>Il ruolo fondamentale degli URI</vt:lpstr>
      <vt:lpstr>URI, URL,URN …</vt:lpstr>
      <vt:lpstr>RDF/XML: princìpi</vt:lpstr>
      <vt:lpstr>RDF/XML: princìpi (cont.)</vt:lpstr>
      <vt:lpstr>RDF/XML: princìpi (cont.)</vt:lpstr>
      <vt:lpstr>Nodi “interni”</vt:lpstr>
      <vt:lpstr>Una soluzione: creare un URI «extra»</vt:lpstr>
      <vt:lpstr>Identificatori interni (blank node)</vt:lpstr>
      <vt:lpstr>E se lasciassimo fare tutto al sistema?</vt:lpstr>
      <vt:lpstr>...in Turtle</vt:lpstr>
      <vt:lpstr>Riflessioni sui blank node</vt:lpstr>
      <vt:lpstr>Reification</vt:lpstr>
      <vt:lpstr>Collezioni (liste)</vt:lpstr>
      <vt:lpstr>Collezioni (liste) (cont.)</vt:lpstr>
      <vt:lpstr>…in RDF/XML e Turtle</vt:lpstr>
      <vt:lpstr>Sequence</vt:lpstr>
      <vt:lpstr>Serializzazione delle Sequence</vt:lpstr>
      <vt:lpstr>Sequences  (RDF/XML semplificato)</vt:lpstr>
      <vt:lpstr>Altri contenitori</vt:lpstr>
      <vt:lpstr>Un grafo RDF (WorldWide!)</vt:lpstr>
      <vt:lpstr>Conclusioni</vt:lpstr>
    </vt:vector>
  </TitlesOfParts>
  <Company>W3C Italy - Oreste Signore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 Open Data: a short introduction</dc:title>
  <dc:subject>Linked Open Data, Semantic Web</dc:subject>
  <dc:creator>Oreste Signore</dc:creator>
  <dc:description>Presentazione per il Workshop:  "Linked Open Data &amp; Jewish Cultural Heritage"</dc:description>
  <cp:lastModifiedBy>Oreste Signore</cp:lastModifiedBy>
  <cp:revision>467</cp:revision>
  <cp:lastPrinted>2016-08-26T10:07:52Z</cp:lastPrinted>
  <dcterms:created xsi:type="dcterms:W3CDTF">2011-06-06T14:51:59Z</dcterms:created>
  <dcterms:modified xsi:type="dcterms:W3CDTF">2016-08-28T15:15:39Z</dcterms:modified>
</cp:coreProperties>
</file>