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7" r:id="rId2"/>
    <p:sldId id="401" r:id="rId3"/>
    <p:sldId id="403" r:id="rId4"/>
    <p:sldId id="404" r:id="rId5"/>
    <p:sldId id="405" r:id="rId6"/>
    <p:sldId id="420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6" r:id="rId16"/>
    <p:sldId id="407" r:id="rId17"/>
    <p:sldId id="408" r:id="rId18"/>
    <p:sldId id="409" r:id="rId19"/>
    <p:sldId id="410" r:id="rId20"/>
    <p:sldId id="421" r:id="rId21"/>
    <p:sldId id="411" r:id="rId22"/>
    <p:sldId id="417" r:id="rId23"/>
    <p:sldId id="418" r:id="rId24"/>
    <p:sldId id="412" r:id="rId25"/>
    <p:sldId id="413" r:id="rId26"/>
    <p:sldId id="414" r:id="rId27"/>
    <p:sldId id="415" r:id="rId28"/>
    <p:sldId id="419" r:id="rId29"/>
    <p:sldId id="416" r:id="rId30"/>
  </p:sldIdLst>
  <p:sldSz cx="9144000" cy="6858000" type="screen4x3"/>
  <p:notesSz cx="6797675" cy="9928225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33FF"/>
    <a:srgbClr val="8B0A06"/>
    <a:srgbClr val="CC04A6"/>
    <a:srgbClr val="A8188D"/>
    <a:srgbClr val="FF0000"/>
    <a:srgbClr val="408000"/>
    <a:srgbClr val="B91807"/>
    <a:srgbClr val="E55C1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7" autoAdjust="0"/>
  </p:normalViewPr>
  <p:slideViewPr>
    <p:cSldViewPr snapToGrid="0" snapToObjects="1">
      <p:cViewPr varScale="1">
        <p:scale>
          <a:sx n="52" d="100"/>
          <a:sy n="52" d="100"/>
        </p:scale>
        <p:origin x="-112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06"/>
    </p:cViewPr>
  </p:sorterViewPr>
  <p:notesViewPr>
    <p:cSldViewPr snapToGrid="0" snapToObjects="1">
      <p:cViewPr varScale="1">
        <p:scale>
          <a:sx n="50" d="100"/>
          <a:sy n="50" d="100"/>
        </p:scale>
        <p:origin x="-2706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1" y="4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AE89D-3C05-4C9C-B63F-53BD092BAB01}" type="datetimeFigureOut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752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1" y="9429752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F7128-5EA3-4B90-9D59-5CE40E3942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856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1" y="4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AB0488B-E37F-40F7-B1E5-16DA6E4CDEED}" type="datetimeFigureOut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7" y="4716466"/>
            <a:ext cx="543846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752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1" y="9429752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5DF02E-34D0-4C76-9E77-E80A729B13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479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642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412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164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214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688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58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03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504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764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475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688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284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721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146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412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412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86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50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28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0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0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1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92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93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EF71-1E65-40BF-8287-6CDBA2C14A34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07FCD6-104F-433B-9590-2FC0AD0EC5BA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EBE5-7B21-4232-B5CA-24E2E32825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00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5C8391-695B-4D0F-9875-03DDCB3DEBB8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A90A-5534-4CB8-B073-2E840BA96A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13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CFD0BC-17B2-4EE4-B6FC-FB0106AC93E5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7CA9-FC75-4DB4-B4B2-FDAD9B67063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389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837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 b="1" i="0" baseline="0">
                <a:solidFill>
                  <a:srgbClr val="0606BA"/>
                </a:solidFill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Font typeface="Wingdings" pitchFamily="2" charset="2"/>
              <a:buChar char="v"/>
              <a:defRPr sz="2800" b="1" i="0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ü"/>
              <a:defRPr sz="2400" b="1" i="0" baseline="0">
                <a:solidFill>
                  <a:srgbClr val="0C28B4"/>
                </a:solidFill>
                <a:latin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1" i="0" baseline="0"/>
            </a:lvl3pPr>
            <a:lvl4pPr>
              <a:defRPr b="1" i="1" baseline="0"/>
            </a:lvl4pPr>
            <a:lvl5pPr>
              <a:defRPr b="0" i="1" baseline="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CD274F-9777-4A32-9A9B-52B9ADDBDC10}" type="datetime1">
              <a:rPr lang="it-IT" smtClean="0"/>
              <a:pPr>
                <a:defRPr/>
              </a:pPr>
              <a:t>30/08/2016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791200" y="634775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150659" y="6347758"/>
            <a:ext cx="48409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  <p:pic>
        <p:nvPicPr>
          <p:cNvPr id="7" name="Picture 2" descr="E:\websites\w3c\talks\2014\handimatica2014\slidy\itlogo-2001011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58" y="6395892"/>
            <a:ext cx="1700784" cy="3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Apache24\htdocs\websites\w3c\talks\2013\lod\images\sw-cub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32" y="6264275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3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C79BFB-A889-4026-BF72-248E9391FD15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46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EF87F0-B733-422D-82FF-4B7952D04A69}" type="datetime1">
              <a:rPr lang="it-IT"/>
              <a:pPr>
                <a:defRPr/>
              </a:pPr>
              <a:t>30/08/2016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6B22-A5E9-4AE7-AD1D-33D6EE99E2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54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EFA305-C769-4551-A768-AD9F70171685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438E-FE7F-4F7B-9601-19E44B5524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97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1C561C-A669-4E7D-904F-741CFF69DA6C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9DA8-12EF-435F-8B0A-B1EEF5C863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26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12498-05A3-40BA-B0E9-3182277FE4FF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C863-63A6-4653-8E50-3A9956FCE5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1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707035-557A-42D7-9DE6-3C7D52C08566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0DCA-8AEE-47A1-8F01-F435D62EAA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7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70BB4A-9FF0-4E1C-A655-F657CD9AEC4D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2738-9555-46A3-9C78-E9083A0CDD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09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C79BFB-A889-4026-BF72-248E9391FD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1030" name="Picture 3" descr="C:\DOCUME~1\alendo\IMPOST~1\Temp\VMwareDnD\000022d5\Immagine 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3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da2016.unica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orestesignore.eu/education/lda/slides/lod.pd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df.f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8.jpeg"/><Relationship Id="rId4" Type="http://schemas.openxmlformats.org/officeDocument/2006/relationships/hyperlink" Target="http://www.seco.tkk.fi/publications/2014/hyvonen-et-al-ldf-2014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linkeddatabook.com/book" TargetMode="External"/><Relationship Id="rId3" Type="http://schemas.openxmlformats.org/officeDocument/2006/relationships/hyperlink" Target="http://www.w3.org/DesignIssues/LinkedData.html" TargetMode="External"/><Relationship Id="rId7" Type="http://schemas.openxmlformats.org/officeDocument/2006/relationships/hyperlink" Target="http://tomheath.com/papers/bizer-heath-berners-lee-ijswis-linked-data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eddata.org/" TargetMode="External"/><Relationship Id="rId5" Type="http://schemas.openxmlformats.org/officeDocument/2006/relationships/hyperlink" Target="http://esw.w3.org/LinkedData" TargetMode="External"/><Relationship Id="rId4" Type="http://schemas.openxmlformats.org/officeDocument/2006/relationships/hyperlink" Target="http://www.ted.com/talks/tim_berners_lee_on_the_next_web.html" TargetMode="External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estesignore.eu/education/lda/slides/lod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w3c.it/talks/2013/lod/images/proposal.gif" TargetMode="External"/><Relationship Id="rId7" Type="http://schemas.openxmlformats.org/officeDocument/2006/relationships/hyperlink" Target="http://esw.w3.org/topic/SweoIG/TaskForces/CommunityProjects/LinkingOpenDa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2013/data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www.w3.org/2001/sw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w3.org/Talks/WWW94Tim/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eddat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w3.org/standards/semanticweb/da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DesignIssues/LinkedData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524013" y="563246"/>
            <a:ext cx="8140518" cy="1323439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hlinkClick r:id="rId3"/>
              </a:rPr>
              <a:t>Summer </a:t>
            </a:r>
            <a:r>
              <a:rPr lang="en-US" sz="2000" b="1" dirty="0">
                <a:hlinkClick r:id="rId3"/>
              </a:rPr>
              <a:t>School LDA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Libraries in the digital age: linked data technologies for a global knowledge sharing </a:t>
            </a:r>
            <a:br>
              <a:rPr lang="en-US" sz="2000" b="1" dirty="0"/>
            </a:br>
            <a:r>
              <a:rPr lang="en-US" sz="2000" b="1" dirty="0"/>
              <a:t>Pula (Cagliari), </a:t>
            </a:r>
            <a:r>
              <a:rPr lang="en-US" sz="2000" b="1" dirty="0" smtClean="0"/>
              <a:t>29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August –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September 2016</a:t>
            </a:r>
            <a:endParaRPr lang="en-US" altLang="it-IT" sz="14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31859" y="2092057"/>
            <a:ext cx="812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Linked Open Data</a:t>
            </a:r>
            <a:endParaRPr lang="en-US" altLang="it-IT" sz="2400" b="1" dirty="0">
              <a:solidFill>
                <a:srgbClr val="8B0A06"/>
              </a:solidFill>
              <a:latin typeface="Arial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24013" y="3056434"/>
            <a:ext cx="826611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it-IT" sz="20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Oreste</a:t>
            </a:r>
            <a:r>
              <a:rPr lang="en-US" altLang="it-IT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Signore</a:t>
            </a:r>
            <a:endParaRPr lang="en-US" altLang="it-IT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it-IT" alt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(W3C Italy</a:t>
            </a: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websites\w3c\talks\2014\handimatica2014\slidy\itlogo-200101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90" y="6072883"/>
            <a:ext cx="26574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7230" y="4430586"/>
            <a:ext cx="6707670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Slides a: </a:t>
            </a:r>
            <a:r>
              <a:rPr lang="it-IT" sz="1600" b="1" dirty="0" smtClean="0">
                <a:solidFill>
                  <a:srgbClr val="3333FF"/>
                </a:solidFill>
                <a:latin typeface="+mn-lt"/>
                <a:hlinkClick r:id="rId5"/>
              </a:rPr>
              <a:t>http://www.orestesignore.eu/education/lda/slides/lod.pdf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9218" name="Picture 2" descr="E:\websites\w3c\talks\2013\lod\images\sw-vert-w3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64" y="5420420"/>
            <a:ext cx="12858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principle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514350" indent="-457200">
              <a:defRPr/>
            </a:pPr>
            <a:endParaRPr lang="it-IT" dirty="0" smtClean="0"/>
          </a:p>
          <a:p>
            <a:pPr marL="514350" indent="-457200">
              <a:defRPr/>
            </a:pPr>
            <a:endParaRPr lang="it-IT" dirty="0" smtClean="0"/>
          </a:p>
          <a:p>
            <a:pPr marL="514350" indent="-457200">
              <a:defRPr/>
            </a:pPr>
            <a:r>
              <a:rPr lang="it-IT" dirty="0" smtClean="0"/>
              <a:t>URI identify:</a:t>
            </a:r>
          </a:p>
          <a:p>
            <a:pPr lvl="1">
              <a:defRPr/>
            </a:pPr>
            <a:r>
              <a:rPr lang="it-IT" dirty="0" smtClean="0"/>
              <a:t>Documents and digital contents available on the Web</a:t>
            </a:r>
          </a:p>
          <a:p>
            <a:pPr lvl="1">
              <a:defRPr/>
            </a:pPr>
            <a:r>
              <a:rPr lang="it-IT" dirty="0" smtClean="0">
                <a:solidFill>
                  <a:srgbClr val="FF0000"/>
                </a:solidFill>
              </a:rPr>
              <a:t>Real objects </a:t>
            </a:r>
            <a:r>
              <a:rPr lang="it-IT" dirty="0" smtClean="0"/>
              <a:t>and </a:t>
            </a:r>
            <a:r>
              <a:rPr lang="it-IT" dirty="0" smtClean="0">
                <a:solidFill>
                  <a:srgbClr val="FF0000"/>
                </a:solidFill>
              </a:rPr>
              <a:t>abstract concepts</a:t>
            </a:r>
          </a:p>
          <a:p>
            <a:pPr marL="514350" indent="-457200">
              <a:defRPr/>
            </a:pPr>
            <a:r>
              <a:rPr lang="it-IT" dirty="0" smtClean="0"/>
              <a:t>Only </a:t>
            </a:r>
            <a:r>
              <a:rPr lang="it-IT" i="1" dirty="0"/>
              <a:t>HTTP URI</a:t>
            </a:r>
            <a:r>
              <a:rPr lang="it-IT" dirty="0"/>
              <a:t>, </a:t>
            </a:r>
            <a:r>
              <a:rPr lang="it-IT" dirty="0" smtClean="0"/>
              <a:t>not other schemas like URN or </a:t>
            </a:r>
            <a:r>
              <a:rPr lang="it-IT" dirty="0"/>
              <a:t>DOI, </a:t>
            </a:r>
            <a:r>
              <a:rPr lang="it-IT" dirty="0" smtClean="0"/>
              <a:t>because:</a:t>
            </a:r>
          </a:p>
          <a:p>
            <a:pPr lvl="1">
              <a:defRPr/>
            </a:pP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a simple way to create </a:t>
            </a:r>
            <a:r>
              <a:rPr lang="en-US" dirty="0">
                <a:solidFill>
                  <a:srgbClr val="FF0000"/>
                </a:solidFill>
              </a:rPr>
              <a:t>globally unique names </a:t>
            </a:r>
            <a:r>
              <a:rPr lang="en-US" dirty="0"/>
              <a:t>in a </a:t>
            </a:r>
            <a:r>
              <a:rPr lang="en-US" dirty="0">
                <a:solidFill>
                  <a:srgbClr val="FF0000"/>
                </a:solidFill>
              </a:rPr>
              <a:t>decentralized fashion</a:t>
            </a:r>
            <a:r>
              <a:rPr lang="en-US" dirty="0"/>
              <a:t>, as every owner of a domain name, or delegate of the domain name owner, may create new </a:t>
            </a:r>
            <a:r>
              <a:rPr lang="en-US" dirty="0" smtClean="0"/>
              <a:t>URI </a:t>
            </a:r>
            <a:r>
              <a:rPr lang="it-IT" dirty="0" smtClean="0"/>
              <a:t>references</a:t>
            </a:r>
          </a:p>
          <a:p>
            <a:pPr lvl="1">
              <a:defRPr/>
            </a:pPr>
            <a:r>
              <a:rPr lang="en-US" dirty="0"/>
              <a:t>They serve not just as a name but also as a </a:t>
            </a:r>
            <a:r>
              <a:rPr lang="en-US" dirty="0">
                <a:solidFill>
                  <a:srgbClr val="FF0000"/>
                </a:solidFill>
              </a:rPr>
              <a:t>means of accessing information</a:t>
            </a:r>
            <a:r>
              <a:rPr lang="en-US" dirty="0"/>
              <a:t> describing the </a:t>
            </a:r>
            <a:r>
              <a:rPr lang="it-IT" dirty="0"/>
              <a:t>identified entity</a:t>
            </a:r>
            <a:endParaRPr lang="it-IT" dirty="0" smtClean="0"/>
          </a:p>
          <a:p>
            <a:pPr lvl="1">
              <a:defRPr/>
            </a:pPr>
            <a:endParaRPr lang="it-IT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6012" y="1567189"/>
            <a:ext cx="5317481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5715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as names for things</a:t>
            </a:r>
          </a:p>
        </p:txBody>
      </p:sp>
    </p:spTree>
    <p:extLst>
      <p:ext uri="{BB962C8B-B14F-4D97-AF65-F5344CB8AC3E}">
        <p14:creationId xmlns:p14="http://schemas.microsoft.com/office/powerpoint/2010/main" val="18787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principle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 smtClean="0"/>
              <a:t> </a:t>
            </a:r>
          </a:p>
          <a:p>
            <a:pPr marL="57150" indent="0">
              <a:buNone/>
              <a:defRPr/>
            </a:pPr>
            <a:endParaRPr lang="en-US" dirty="0" smtClean="0"/>
          </a:p>
          <a:p>
            <a:r>
              <a:rPr lang="it-IT" dirty="0" smtClean="0"/>
              <a:t>HTTP is the universal protocol to access Web resources</a:t>
            </a:r>
          </a:p>
          <a:p>
            <a:r>
              <a:rPr lang="it-IT" dirty="0" smtClean="0"/>
              <a:t>All HTTP </a:t>
            </a:r>
            <a:r>
              <a:rPr lang="it-IT" dirty="0"/>
              <a:t>URI </a:t>
            </a:r>
            <a:r>
              <a:rPr lang="it-IT" dirty="0" smtClean="0"/>
              <a:t>must be “</a:t>
            </a:r>
            <a:r>
              <a:rPr lang="it-IT" i="1" dirty="0" smtClean="0">
                <a:solidFill>
                  <a:srgbClr val="FF0000"/>
                </a:solidFill>
              </a:rPr>
              <a:t>dereferenceable</a:t>
            </a:r>
            <a:r>
              <a:rPr lang="it-IT" dirty="0"/>
              <a:t>” </a:t>
            </a:r>
          </a:p>
          <a:p>
            <a:r>
              <a:rPr lang="it-IT" dirty="0" smtClean="0"/>
              <a:t>When URIs identify real objects, it’s essential distinguish objects from documents that describe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732" y="1586593"/>
            <a:ext cx="7825068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5715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 URIs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 that people can look up those names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principle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 smtClean="0"/>
              <a:t> </a:t>
            </a:r>
          </a:p>
          <a:p>
            <a:pPr marL="57150" indent="0">
              <a:buNone/>
              <a:defRPr/>
            </a:pPr>
            <a:endParaRPr lang="en-US" dirty="0"/>
          </a:p>
          <a:p>
            <a:pPr marL="57150" indent="0">
              <a:buNone/>
              <a:defRPr/>
            </a:pPr>
            <a:endParaRPr lang="en-US" dirty="0" smtClean="0"/>
          </a:p>
          <a:p>
            <a:pPr marL="57150" indent="0">
              <a:buNone/>
              <a:defRPr/>
            </a:pPr>
            <a:endParaRPr lang="en-US" dirty="0" smtClean="0"/>
          </a:p>
          <a:p>
            <a:r>
              <a:rPr lang="it-IT" dirty="0" smtClean="0"/>
              <a:t>Use a single </a:t>
            </a:r>
            <a:r>
              <a:rPr lang="it-IT" dirty="0" smtClean="0">
                <a:solidFill>
                  <a:srgbClr val="FF0000"/>
                </a:solidFill>
              </a:rPr>
              <a:t>data model </a:t>
            </a:r>
            <a:r>
              <a:rPr lang="it-IT" dirty="0" smtClean="0"/>
              <a:t>to publish data on the Web: </a:t>
            </a:r>
            <a:r>
              <a:rPr lang="it-IT" i="1" dirty="0" smtClean="0">
                <a:solidFill>
                  <a:srgbClr val="FF0000"/>
                </a:solidFill>
              </a:rPr>
              <a:t>RDF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 smtClean="0"/>
              <a:t>RDF </a:t>
            </a:r>
            <a:r>
              <a:rPr lang="it-IT" dirty="0"/>
              <a:t>data model </a:t>
            </a:r>
            <a:r>
              <a:rPr lang="it-IT" dirty="0" smtClean="0"/>
              <a:t>is very </a:t>
            </a:r>
            <a:r>
              <a:rPr lang="it-IT" dirty="0" smtClean="0">
                <a:solidFill>
                  <a:srgbClr val="FF0000"/>
                </a:solidFill>
              </a:rPr>
              <a:t>simple</a:t>
            </a:r>
            <a:r>
              <a:rPr lang="it-IT" dirty="0" smtClean="0"/>
              <a:t> and strictly </a:t>
            </a:r>
            <a:r>
              <a:rPr lang="it-IT" dirty="0" smtClean="0">
                <a:solidFill>
                  <a:srgbClr val="FF0000"/>
                </a:solidFill>
              </a:rPr>
              <a:t>coherent</a:t>
            </a:r>
            <a:r>
              <a:rPr lang="it-IT" dirty="0" smtClean="0"/>
              <a:t> with Web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8737" y="2013857"/>
            <a:ext cx="745352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When someone looks up a URI, provide useful information, using the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(RDF*, SPARQL)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principle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it-IT" dirty="0" smtClean="0"/>
              <a:t>Links (named </a:t>
            </a:r>
            <a:r>
              <a:rPr lang="it-IT" i="1" dirty="0"/>
              <a:t>RDF </a:t>
            </a:r>
            <a:r>
              <a:rPr lang="it-IT" i="1" dirty="0" smtClean="0"/>
              <a:t>links</a:t>
            </a:r>
            <a:r>
              <a:rPr lang="it-IT" dirty="0" smtClean="0"/>
              <a:t>) are “</a:t>
            </a:r>
            <a:r>
              <a:rPr lang="it-IT" i="1" dirty="0" smtClean="0">
                <a:solidFill>
                  <a:srgbClr val="FF0000"/>
                </a:solidFill>
              </a:rPr>
              <a:t>typed</a:t>
            </a:r>
            <a:r>
              <a:rPr lang="it-IT" dirty="0" smtClean="0"/>
              <a:t>” </a:t>
            </a:r>
            <a:endParaRPr lang="it-IT" dirty="0"/>
          </a:p>
          <a:p>
            <a:r>
              <a:rPr lang="it-IT" dirty="0" smtClean="0"/>
              <a:t>Set </a:t>
            </a:r>
            <a:r>
              <a:rPr lang="it-IT" i="1" dirty="0" smtClean="0"/>
              <a:t>RDF links</a:t>
            </a:r>
            <a:r>
              <a:rPr lang="it-IT" dirty="0" smtClean="0"/>
              <a:t> towards other data sources on the Web </a:t>
            </a:r>
            <a:endParaRPr lang="it-IT" dirty="0"/>
          </a:p>
          <a:p>
            <a:pPr lvl="1"/>
            <a:r>
              <a:rPr lang="it-IT" dirty="0" smtClean="0"/>
              <a:t>An external  RDF link (having </a:t>
            </a:r>
            <a:r>
              <a:rPr lang="it-IT" dirty="0" smtClean="0">
                <a:solidFill>
                  <a:srgbClr val="CC04A6"/>
                </a:solidFill>
              </a:rPr>
              <a:t>p</a:t>
            </a:r>
            <a:r>
              <a:rPr lang="it-IT" dirty="0" smtClean="0"/>
              <a:t> and/or </a:t>
            </a:r>
            <a:r>
              <a:rPr lang="it-IT" dirty="0" smtClean="0">
                <a:solidFill>
                  <a:srgbClr val="CC04A6"/>
                </a:solidFill>
              </a:rPr>
              <a:t>o</a:t>
            </a:r>
            <a:r>
              <a:rPr lang="it-IT" dirty="0" smtClean="0"/>
              <a:t> defined in an external dataset) allows to access data on </a:t>
            </a:r>
            <a:r>
              <a:rPr lang="it-IT" dirty="0" smtClean="0">
                <a:solidFill>
                  <a:srgbClr val="FF0000"/>
                </a:solidFill>
              </a:rPr>
              <a:t>remote servers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process is repeated in </a:t>
            </a:r>
            <a:r>
              <a:rPr lang="en-US" dirty="0" smtClean="0"/>
              <a:t>cascade</a:t>
            </a:r>
          </a:p>
          <a:p>
            <a:pPr lvl="1"/>
            <a:r>
              <a:rPr lang="en-US" i="1" dirty="0"/>
              <a:t>E</a:t>
            </a:r>
            <a:r>
              <a:rPr lang="en-US" i="1" dirty="0" smtClean="0"/>
              <a:t>xternal </a:t>
            </a:r>
            <a:r>
              <a:rPr lang="en-US" i="1" dirty="0"/>
              <a:t>RDF links </a:t>
            </a:r>
            <a:r>
              <a:rPr lang="en-US" dirty="0" smtClean="0"/>
              <a:t>are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glue</a:t>
            </a:r>
            <a:r>
              <a:rPr lang="en-US" dirty="0"/>
              <a:t> that connects data islands into a </a:t>
            </a:r>
            <a:r>
              <a:rPr lang="en-US" dirty="0">
                <a:solidFill>
                  <a:srgbClr val="FF0000"/>
                </a:solidFill>
              </a:rPr>
              <a:t>global, interconnected data </a:t>
            </a:r>
            <a:r>
              <a:rPr lang="en-US" dirty="0" smtClean="0">
                <a:solidFill>
                  <a:srgbClr val="FF0000"/>
                </a:solidFill>
              </a:rPr>
              <a:t>space</a:t>
            </a:r>
            <a:endParaRPr lang="en-US" dirty="0">
              <a:solidFill>
                <a:srgbClr val="FF0000"/>
              </a:solidFill>
            </a:endParaRPr>
          </a:p>
          <a:p>
            <a:pPr marL="514350" indent="-457200">
              <a:buFont typeface="+mj-lt"/>
              <a:buAutoNum type="arabicPeriod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732" y="1780325"/>
            <a:ext cx="7489371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links to other URIs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so that they can discover more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LOD five levels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480" y="1600200"/>
            <a:ext cx="655432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On the web</a:t>
            </a:r>
          </a:p>
          <a:p>
            <a:pPr marL="457200" lvl="1" indent="0">
              <a:buNone/>
            </a:pPr>
            <a:r>
              <a:rPr lang="en-US" dirty="0"/>
              <a:t>Available on the web (whatever format) </a:t>
            </a:r>
            <a:r>
              <a:rPr lang="en-US" i="1" dirty="0"/>
              <a:t>but with an open </a:t>
            </a:r>
            <a:r>
              <a:rPr lang="en-US" i="1" dirty="0" err="1"/>
              <a:t>licence</a:t>
            </a:r>
            <a:r>
              <a:rPr lang="en-US" i="1" dirty="0"/>
              <a:t>, to be Open Data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Machine-readable data</a:t>
            </a:r>
          </a:p>
          <a:p>
            <a:pPr marL="457200" lvl="1" indent="0">
              <a:buNone/>
            </a:pPr>
            <a:r>
              <a:rPr lang="en-US" dirty="0"/>
              <a:t>Available as machine-readable structured data (e.g. excel instead of image scan of a table)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Non-proprietary format</a:t>
            </a:r>
          </a:p>
          <a:p>
            <a:pPr marL="457200" lvl="1" indent="0">
              <a:buNone/>
            </a:pPr>
            <a:r>
              <a:rPr lang="en-US" dirty="0"/>
              <a:t>as (2) plus non-proprietary format (e.g. CSV instead of excel)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RDF standards</a:t>
            </a:r>
          </a:p>
          <a:p>
            <a:pPr marL="457200" lvl="1" indent="0">
              <a:buNone/>
            </a:pPr>
            <a:r>
              <a:rPr lang="en-US" dirty="0"/>
              <a:t>All the above plus, Use open standards from W3C (RDF and SPARQL) to identify things, so that people can point at your stuff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Linked RDF</a:t>
            </a:r>
          </a:p>
          <a:p>
            <a:pPr marL="457200" lvl="1" indent="0">
              <a:buNone/>
            </a:pPr>
            <a:r>
              <a:rPr lang="en-US" dirty="0"/>
              <a:t>All the above, plus: Link your data to other people’s data to provide context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0" y="420832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-Point Star 11"/>
          <p:cNvSpPr>
            <a:spLocks noChangeAspect="1"/>
          </p:cNvSpPr>
          <p:nvPr/>
        </p:nvSpPr>
        <p:spPr>
          <a:xfrm>
            <a:off x="1762846" y="1600200"/>
            <a:ext cx="274320" cy="27432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5550" y="2349874"/>
            <a:ext cx="611616" cy="274320"/>
            <a:chOff x="1419792" y="2407024"/>
            <a:chExt cx="611616" cy="274320"/>
          </a:xfrm>
        </p:grpSpPr>
        <p:sp>
          <p:nvSpPr>
            <p:cNvPr id="14" name="5-Point Star 13"/>
            <p:cNvSpPr>
              <a:spLocks noChangeAspect="1"/>
            </p:cNvSpPr>
            <p:nvPr/>
          </p:nvSpPr>
          <p:spPr>
            <a:xfrm>
              <a:off x="1757088" y="2407024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5" name="5-Point Star 14"/>
            <p:cNvSpPr>
              <a:spLocks noChangeAspect="1"/>
            </p:cNvSpPr>
            <p:nvPr/>
          </p:nvSpPr>
          <p:spPr>
            <a:xfrm>
              <a:off x="1419792" y="2407024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76755" y="3119718"/>
            <a:ext cx="960411" cy="274320"/>
            <a:chOff x="1070997" y="3195918"/>
            <a:chExt cx="960411" cy="274320"/>
          </a:xfrm>
        </p:grpSpPr>
        <p:sp>
          <p:nvSpPr>
            <p:cNvPr id="16" name="5-Point Star 15"/>
            <p:cNvSpPr>
              <a:spLocks noChangeAspect="1"/>
            </p:cNvSpPr>
            <p:nvPr/>
          </p:nvSpPr>
          <p:spPr>
            <a:xfrm>
              <a:off x="1070997" y="3195918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7" name="5-Point Star 16"/>
            <p:cNvSpPr>
              <a:spLocks noChangeAspect="1"/>
            </p:cNvSpPr>
            <p:nvPr/>
          </p:nvSpPr>
          <p:spPr>
            <a:xfrm>
              <a:off x="1414042" y="3195918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8" name="5-Point Star 17"/>
            <p:cNvSpPr>
              <a:spLocks noChangeAspect="1"/>
            </p:cNvSpPr>
            <p:nvPr/>
          </p:nvSpPr>
          <p:spPr>
            <a:xfrm>
              <a:off x="1757088" y="3195918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0496" y="3909060"/>
            <a:ext cx="1296670" cy="274320"/>
            <a:chOff x="734738" y="3909060"/>
            <a:chExt cx="1296670" cy="274320"/>
          </a:xfrm>
        </p:grpSpPr>
        <p:sp>
          <p:nvSpPr>
            <p:cNvPr id="19" name="5-Point Star 18"/>
            <p:cNvSpPr>
              <a:spLocks noChangeAspect="1"/>
            </p:cNvSpPr>
            <p:nvPr/>
          </p:nvSpPr>
          <p:spPr>
            <a:xfrm>
              <a:off x="734738" y="390906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>
              <a:spLocks noChangeAspect="1"/>
            </p:cNvSpPr>
            <p:nvPr/>
          </p:nvSpPr>
          <p:spPr>
            <a:xfrm>
              <a:off x="1075521" y="390906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1" name="5-Point Star 20"/>
            <p:cNvSpPr>
              <a:spLocks noChangeAspect="1"/>
            </p:cNvSpPr>
            <p:nvPr/>
          </p:nvSpPr>
          <p:spPr>
            <a:xfrm>
              <a:off x="1416304" y="390906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2" name="5-Point Star 21"/>
            <p:cNvSpPr>
              <a:spLocks noChangeAspect="1"/>
            </p:cNvSpPr>
            <p:nvPr/>
          </p:nvSpPr>
          <p:spPr>
            <a:xfrm>
              <a:off x="1757088" y="390906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1294" y="4879340"/>
            <a:ext cx="1605872" cy="274320"/>
            <a:chOff x="421134" y="4707890"/>
            <a:chExt cx="1605872" cy="274320"/>
          </a:xfrm>
        </p:grpSpPr>
        <p:sp>
          <p:nvSpPr>
            <p:cNvPr id="23" name="5-Point Star 22"/>
            <p:cNvSpPr>
              <a:spLocks noChangeAspect="1"/>
            </p:cNvSpPr>
            <p:nvPr/>
          </p:nvSpPr>
          <p:spPr>
            <a:xfrm>
              <a:off x="421134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4" name="5-Point Star 23"/>
            <p:cNvSpPr>
              <a:spLocks noChangeAspect="1"/>
            </p:cNvSpPr>
            <p:nvPr/>
          </p:nvSpPr>
          <p:spPr>
            <a:xfrm>
              <a:off x="754022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5" name="5-Point Star 24"/>
            <p:cNvSpPr>
              <a:spLocks noChangeAspect="1"/>
            </p:cNvSpPr>
            <p:nvPr/>
          </p:nvSpPr>
          <p:spPr>
            <a:xfrm>
              <a:off x="1086910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6" name="5-Point Star 25"/>
            <p:cNvSpPr>
              <a:spLocks noChangeAspect="1"/>
            </p:cNvSpPr>
            <p:nvPr/>
          </p:nvSpPr>
          <p:spPr>
            <a:xfrm>
              <a:off x="1419798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7" name="5-Point Star 26"/>
            <p:cNvSpPr>
              <a:spLocks noChangeAspect="1"/>
            </p:cNvSpPr>
            <p:nvPr/>
          </p:nvSpPr>
          <p:spPr>
            <a:xfrm>
              <a:off x="1752686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5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597"/>
          </a:xfrm>
        </p:spPr>
        <p:txBody>
          <a:bodyPr/>
          <a:lstStyle/>
          <a:p>
            <a:r>
              <a:rPr lang="it-IT" dirty="0" smtClean="0"/>
              <a:t>SW and</a:t>
            </a:r>
            <a:r>
              <a:rPr lang="it-IT" dirty="0"/>
              <a:t> </a:t>
            </a:r>
            <a:r>
              <a:rPr lang="it-IT" dirty="0" smtClean="0"/>
              <a:t>Data Integration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852" y="1138518"/>
            <a:ext cx="2475159" cy="3035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23" y="1138518"/>
            <a:ext cx="6487668" cy="446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7335" y="5732042"/>
            <a:ext cx="5600409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+mj-lt"/>
              </a:rPr>
              <a:t>No need to put all your data in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RDF!</a:t>
            </a:r>
            <a:endParaRPr lang="it-IT" sz="2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6529" y="1774339"/>
            <a:ext cx="1913551" cy="1116528"/>
            <a:chOff x="61853" y="1830517"/>
            <a:chExt cx="1913551" cy="1116528"/>
          </a:xfrm>
        </p:grpSpPr>
        <p:sp>
          <p:nvSpPr>
            <p:cNvPr id="3" name="TextBox 2"/>
            <p:cNvSpPr txBox="1"/>
            <p:nvPr/>
          </p:nvSpPr>
          <p:spPr>
            <a:xfrm>
              <a:off x="183776" y="1963271"/>
              <a:ext cx="12828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Query, manipulate, etc.</a:t>
              </a:r>
              <a:endParaRPr lang="it-IT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1853" y="1830517"/>
              <a:ext cx="1913551" cy="1116528"/>
            </a:xfrm>
            <a:custGeom>
              <a:avLst/>
              <a:gdLst>
                <a:gd name="connsiteX0" fmla="*/ 1317958 w 1913551"/>
                <a:gd name="connsiteY0" fmla="*/ 204471 h 1116528"/>
                <a:gd name="connsiteX1" fmla="*/ 1380711 w 1913551"/>
                <a:gd name="connsiteY1" fmla="*/ 1038189 h 1116528"/>
                <a:gd name="connsiteX2" fmla="*/ 107723 w 1913551"/>
                <a:gd name="connsiteY2" fmla="*/ 966471 h 1116528"/>
                <a:gd name="connsiteX3" fmla="*/ 215299 w 1913551"/>
                <a:gd name="connsiteY3" fmla="*/ 25177 h 1116528"/>
                <a:gd name="connsiteX4" fmla="*/ 1389676 w 1913551"/>
                <a:gd name="connsiteY4" fmla="*/ 285154 h 1116528"/>
                <a:gd name="connsiteX5" fmla="*/ 1864805 w 1913551"/>
                <a:gd name="connsiteY5" fmla="*/ 446518 h 1116528"/>
                <a:gd name="connsiteX6" fmla="*/ 1873770 w 1913551"/>
                <a:gd name="connsiteY6" fmla="*/ 446518 h 111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551" h="1116528">
                  <a:moveTo>
                    <a:pt x="1317958" y="204471"/>
                  </a:moveTo>
                  <a:cubicBezTo>
                    <a:pt x="1450187" y="557830"/>
                    <a:pt x="1582417" y="911189"/>
                    <a:pt x="1380711" y="1038189"/>
                  </a:cubicBezTo>
                  <a:cubicBezTo>
                    <a:pt x="1179005" y="1165189"/>
                    <a:pt x="301958" y="1135306"/>
                    <a:pt x="107723" y="966471"/>
                  </a:cubicBezTo>
                  <a:cubicBezTo>
                    <a:pt x="-86512" y="797636"/>
                    <a:pt x="1640" y="138730"/>
                    <a:pt x="215299" y="25177"/>
                  </a:cubicBezTo>
                  <a:cubicBezTo>
                    <a:pt x="428958" y="-88376"/>
                    <a:pt x="1114758" y="214931"/>
                    <a:pt x="1389676" y="285154"/>
                  </a:cubicBezTo>
                  <a:cubicBezTo>
                    <a:pt x="1664594" y="355377"/>
                    <a:pt x="1784123" y="419624"/>
                    <a:pt x="1864805" y="446518"/>
                  </a:cubicBezTo>
                  <a:cubicBezTo>
                    <a:pt x="1945487" y="473412"/>
                    <a:pt x="1909628" y="459965"/>
                    <a:pt x="1873770" y="446518"/>
                  </a:cubicBezTo>
                </a:path>
              </a:pathLst>
            </a:custGeom>
            <a:noFill/>
            <a:ln w="25400" cap="rnd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5718" y="3892635"/>
            <a:ext cx="1781705" cy="913153"/>
            <a:chOff x="127777" y="3874134"/>
            <a:chExt cx="1781705" cy="969118"/>
          </a:xfrm>
        </p:grpSpPr>
        <p:sp>
          <p:nvSpPr>
            <p:cNvPr id="5" name="TextBox 4"/>
            <p:cNvSpPr txBox="1"/>
            <p:nvPr/>
          </p:nvSpPr>
          <p:spPr>
            <a:xfrm>
              <a:off x="246531" y="3930099"/>
              <a:ext cx="9054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+mn-lt"/>
                </a:rPr>
                <a:t>Map, </a:t>
              </a:r>
            </a:p>
            <a:p>
              <a:r>
                <a:rPr lang="it-IT" sz="1400" b="1" dirty="0" smtClean="0">
                  <a:latin typeface="+mn-lt"/>
                </a:rPr>
                <a:t>expose, </a:t>
              </a:r>
            </a:p>
            <a:p>
              <a:r>
                <a:rPr lang="it-IT" sz="1400" b="1" dirty="0" smtClean="0">
                  <a:latin typeface="+mn-lt"/>
                </a:rPr>
                <a:t>etc.</a:t>
              </a:r>
              <a:endParaRPr lang="it-IT" sz="1400" b="1" dirty="0">
                <a:latin typeface="+mn-lt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27777" y="3874134"/>
              <a:ext cx="1781705" cy="969118"/>
            </a:xfrm>
            <a:custGeom>
              <a:avLst/>
              <a:gdLst>
                <a:gd name="connsiteX0" fmla="*/ 1019705 w 1781705"/>
                <a:gd name="connsiteY0" fmla="*/ 294454 h 969118"/>
                <a:gd name="connsiteX1" fmla="*/ 696976 w 1781705"/>
                <a:gd name="connsiteY1" fmla="*/ 939913 h 969118"/>
                <a:gd name="connsiteX2" fmla="*/ 87376 w 1781705"/>
                <a:gd name="connsiteY2" fmla="*/ 778548 h 969118"/>
                <a:gd name="connsiteX3" fmla="*/ 69447 w 1781705"/>
                <a:gd name="connsiteY3" fmla="*/ 70337 h 969118"/>
                <a:gd name="connsiteX4" fmla="*/ 705941 w 1781705"/>
                <a:gd name="connsiteY4" fmla="*/ 79301 h 969118"/>
                <a:gd name="connsiteX5" fmla="*/ 1064529 w 1781705"/>
                <a:gd name="connsiteY5" fmla="*/ 545466 h 969118"/>
                <a:gd name="connsiteX6" fmla="*/ 1781705 w 1781705"/>
                <a:gd name="connsiteY6" fmla="*/ 536501 h 969118"/>
                <a:gd name="connsiteX7" fmla="*/ 1781705 w 1781705"/>
                <a:gd name="connsiteY7" fmla="*/ 536501 h 96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705" h="969118">
                  <a:moveTo>
                    <a:pt x="1019705" y="294454"/>
                  </a:moveTo>
                  <a:cubicBezTo>
                    <a:pt x="936034" y="576842"/>
                    <a:pt x="852364" y="859231"/>
                    <a:pt x="696976" y="939913"/>
                  </a:cubicBezTo>
                  <a:cubicBezTo>
                    <a:pt x="541588" y="1020595"/>
                    <a:pt x="191964" y="923477"/>
                    <a:pt x="87376" y="778548"/>
                  </a:cubicBezTo>
                  <a:cubicBezTo>
                    <a:pt x="-17212" y="633619"/>
                    <a:pt x="-33647" y="186878"/>
                    <a:pt x="69447" y="70337"/>
                  </a:cubicBezTo>
                  <a:cubicBezTo>
                    <a:pt x="172541" y="-46204"/>
                    <a:pt x="540094" y="113"/>
                    <a:pt x="705941" y="79301"/>
                  </a:cubicBezTo>
                  <a:cubicBezTo>
                    <a:pt x="871788" y="158489"/>
                    <a:pt x="885235" y="469266"/>
                    <a:pt x="1064529" y="545466"/>
                  </a:cubicBezTo>
                  <a:cubicBezTo>
                    <a:pt x="1243823" y="621666"/>
                    <a:pt x="1781705" y="536501"/>
                    <a:pt x="1781705" y="536501"/>
                  </a:cubicBezTo>
                  <a:lnTo>
                    <a:pt x="1781705" y="536501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029"/>
            <a:ext cx="740664" cy="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1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597"/>
          </a:xfrm>
        </p:spPr>
        <p:txBody>
          <a:bodyPr/>
          <a:lstStyle/>
          <a:p>
            <a:r>
              <a:rPr lang="it-IT" dirty="0" smtClean="0"/>
              <a:t>SW and</a:t>
            </a:r>
            <a:r>
              <a:rPr lang="it-IT" dirty="0"/>
              <a:t> </a:t>
            </a:r>
            <a:r>
              <a:rPr lang="it-IT" dirty="0" smtClean="0"/>
              <a:t>Data Integration: </a:t>
            </a:r>
            <a:br>
              <a:rPr lang="it-IT" dirty="0" smtClean="0"/>
            </a:br>
            <a:r>
              <a:rPr lang="it-IT" dirty="0" smtClean="0"/>
              <a:t>some advantages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3765" y="1417639"/>
            <a:ext cx="4320988" cy="431440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Representation as a </a:t>
            </a:r>
            <a:r>
              <a:rPr lang="en-US" dirty="0" smtClean="0">
                <a:solidFill>
                  <a:srgbClr val="FF0000"/>
                </a:solidFill>
              </a:rPr>
              <a:t>graph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independent </a:t>
            </a:r>
            <a:r>
              <a:rPr lang="en-US" dirty="0"/>
              <a:t>of the actual structure of the data</a:t>
            </a:r>
          </a:p>
          <a:p>
            <a:r>
              <a:rPr lang="en-US" dirty="0"/>
              <a:t>Changes to the </a:t>
            </a:r>
            <a:r>
              <a:rPr lang="en-US" dirty="0">
                <a:solidFill>
                  <a:srgbClr val="FF0000"/>
                </a:solidFill>
              </a:rPr>
              <a:t>format</a:t>
            </a:r>
            <a:r>
              <a:rPr lang="en-US" dirty="0"/>
              <a:t> of the local database, etc. </a:t>
            </a:r>
            <a:endParaRPr lang="en-US" dirty="0" smtClean="0"/>
          </a:p>
          <a:p>
            <a:pPr lvl="1"/>
            <a:r>
              <a:rPr lang="en-US" dirty="0" smtClean="0"/>
              <a:t>have </a:t>
            </a:r>
            <a:r>
              <a:rPr lang="en-US" dirty="0">
                <a:solidFill>
                  <a:srgbClr val="FF0000"/>
                </a:solidFill>
              </a:rPr>
              <a:t>no influence </a:t>
            </a:r>
            <a:r>
              <a:rPr lang="en-US" dirty="0"/>
              <a:t>on the </a:t>
            </a:r>
            <a:br>
              <a:rPr lang="en-US" dirty="0"/>
            </a:br>
            <a:r>
              <a:rPr lang="en-US" dirty="0" smtClean="0"/>
              <a:t>general level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ffect only the </a:t>
            </a:r>
            <a:r>
              <a:rPr lang="en-US" dirty="0"/>
              <a:t>level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 of </a:t>
            </a:r>
            <a:r>
              <a:rPr lang="en-US" dirty="0"/>
              <a:t>exporting 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schema independence</a:t>
            </a:r>
            <a:r>
              <a:rPr lang="en-US" dirty="0"/>
              <a:t>)</a:t>
            </a:r>
          </a:p>
          <a:p>
            <a:r>
              <a:rPr lang="en-US" dirty="0"/>
              <a:t>You can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dd new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 more </a:t>
            </a:r>
            <a:r>
              <a:rPr lang="en-US" dirty="0" smtClean="0">
                <a:solidFill>
                  <a:srgbClr val="FF0000"/>
                </a:solidFill>
              </a:rPr>
              <a:t>connections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eamlessly, regardless of the structure of other data sources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53" y="1583671"/>
            <a:ext cx="3964686" cy="2728341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0" y="274638"/>
            <a:ext cx="7381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0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RDF in a nutshell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A RDF triple  </a:t>
            </a:r>
            <a:r>
              <a:rPr lang="it-IT" dirty="0"/>
              <a:t>(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s</a:t>
            </a:r>
            <a:r>
              <a:rPr lang="it-IT" sz="2900" dirty="0">
                <a:latin typeface="+mn-lt"/>
              </a:rPr>
              <a:t>,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p</a:t>
            </a:r>
            <a:r>
              <a:rPr lang="it-IT" sz="2900" dirty="0">
                <a:latin typeface="+mn-lt"/>
              </a:rPr>
              <a:t>,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o</a:t>
            </a:r>
            <a:r>
              <a:rPr lang="it-IT" dirty="0" smtClean="0">
                <a:latin typeface="+mj-lt"/>
              </a:rPr>
              <a:t>)</a:t>
            </a:r>
          </a:p>
          <a:p>
            <a:pPr lvl="1"/>
            <a:r>
              <a:rPr lang="it-IT" dirty="0" smtClean="0">
                <a:latin typeface="+mj-lt"/>
              </a:rPr>
              <a:t>is a </a:t>
            </a:r>
            <a:r>
              <a:rPr lang="it-IT" i="1" dirty="0" smtClean="0">
                <a:latin typeface="+mj-lt"/>
              </a:rPr>
              <a:t>labelled connection between two resources</a:t>
            </a:r>
          </a:p>
          <a:p>
            <a:pPr lvl="1"/>
            <a:r>
              <a:rPr lang="it-IT" dirty="0" smtClean="0">
                <a:latin typeface="+mj-lt"/>
              </a:rPr>
              <a:t>is called </a:t>
            </a:r>
            <a:r>
              <a:rPr lang="it-IT" i="1" dirty="0" smtClean="0">
                <a:latin typeface="+mj-lt"/>
              </a:rPr>
              <a:t>"triplet"</a:t>
            </a:r>
            <a:r>
              <a:rPr lang="it-IT" dirty="0" smtClean="0">
                <a:latin typeface="+mj-lt"/>
              </a:rPr>
              <a:t>, or </a:t>
            </a:r>
            <a:r>
              <a:rPr lang="it-IT" i="1" dirty="0" smtClean="0">
                <a:latin typeface="+mj-lt"/>
              </a:rPr>
              <a:t>"statement"</a:t>
            </a:r>
            <a:r>
              <a:rPr lang="it-IT" dirty="0" smtClean="0">
                <a:latin typeface="+mj-lt"/>
              </a:rPr>
              <a:t> </a:t>
            </a:r>
          </a:p>
          <a:p>
            <a:r>
              <a:rPr lang="it-IT" dirty="0" smtClean="0">
                <a:latin typeface="+mj-lt"/>
              </a:rPr>
              <a:t>The </a:t>
            </a:r>
            <a:r>
              <a:rPr lang="it-IT" dirty="0">
                <a:solidFill>
                  <a:srgbClr val="CC04A6"/>
                </a:solidFill>
                <a:latin typeface="+mj-lt"/>
              </a:rPr>
              <a:t>s</a:t>
            </a:r>
            <a:r>
              <a:rPr lang="it-IT" dirty="0" smtClean="0">
                <a:latin typeface="+mj-lt"/>
              </a:rPr>
              <a:t>, </a:t>
            </a:r>
            <a:r>
              <a:rPr lang="it-IT" dirty="0" smtClean="0">
                <a:solidFill>
                  <a:srgbClr val="CC04A6"/>
                </a:solidFill>
                <a:latin typeface="+mj-lt"/>
              </a:rPr>
              <a:t>p</a:t>
            </a:r>
            <a:r>
              <a:rPr lang="it-IT" dirty="0" smtClean="0">
                <a:latin typeface="+mj-lt"/>
              </a:rPr>
              <a:t>, </a:t>
            </a:r>
            <a:r>
              <a:rPr lang="it-IT" dirty="0" smtClean="0">
                <a:solidFill>
                  <a:srgbClr val="CC04A6"/>
                </a:solidFill>
                <a:latin typeface="+mj-lt"/>
              </a:rPr>
              <a:t>o</a:t>
            </a:r>
            <a:r>
              <a:rPr lang="it-IT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it-IT" dirty="0" smtClean="0">
                <a:latin typeface="+mj-lt"/>
              </a:rPr>
              <a:t>resources are also called:</a:t>
            </a:r>
          </a:p>
          <a:p>
            <a:pPr lvl="1"/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s</a:t>
            </a:r>
            <a:r>
              <a:rPr lang="it-IT" i="1" dirty="0" smtClean="0">
                <a:latin typeface="+mj-lt"/>
              </a:rPr>
              <a:t>ubject"</a:t>
            </a:r>
            <a:r>
              <a:rPr lang="it-IT" dirty="0" smtClean="0">
                <a:latin typeface="+mj-lt"/>
              </a:rPr>
              <a:t>, </a:t>
            </a: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p</a:t>
            </a:r>
            <a:r>
              <a:rPr lang="it-IT" i="1" dirty="0" smtClean="0">
                <a:latin typeface="+mj-lt"/>
              </a:rPr>
              <a:t>roperty"</a:t>
            </a:r>
            <a:r>
              <a:rPr lang="it-IT" dirty="0" smtClean="0">
                <a:latin typeface="+mj-lt"/>
              </a:rPr>
              <a:t>, </a:t>
            </a: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o</a:t>
            </a:r>
            <a:r>
              <a:rPr lang="it-IT" i="1" dirty="0" smtClean="0">
                <a:latin typeface="+mj-lt"/>
              </a:rPr>
              <a:t>bject"</a:t>
            </a:r>
            <a:r>
              <a:rPr lang="it-IT" dirty="0" smtClean="0">
                <a:latin typeface="+mj-lt"/>
              </a:rPr>
              <a:t> </a:t>
            </a:r>
            <a:br>
              <a:rPr lang="it-IT" dirty="0" smtClean="0">
                <a:latin typeface="+mj-lt"/>
              </a:rPr>
            </a:br>
            <a:r>
              <a:rPr lang="it-IT" dirty="0" smtClean="0">
                <a:latin typeface="+mj-lt"/>
              </a:rPr>
              <a:t>or </a:t>
            </a:r>
            <a:br>
              <a:rPr lang="it-IT" dirty="0" smtClean="0">
                <a:latin typeface="+mj-lt"/>
              </a:rPr>
            </a:b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s</a:t>
            </a:r>
            <a:r>
              <a:rPr lang="it-IT" i="1" dirty="0" smtClean="0">
                <a:latin typeface="+mj-lt"/>
              </a:rPr>
              <a:t>ubject"</a:t>
            </a:r>
            <a:r>
              <a:rPr lang="it-IT" dirty="0" smtClean="0">
                <a:latin typeface="+mj-lt"/>
              </a:rPr>
              <a:t>, </a:t>
            </a: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p</a:t>
            </a:r>
            <a:r>
              <a:rPr lang="it-IT" i="1" dirty="0" smtClean="0">
                <a:latin typeface="+mj-lt"/>
              </a:rPr>
              <a:t>redicate"</a:t>
            </a:r>
            <a:r>
              <a:rPr lang="it-IT" dirty="0" smtClean="0">
                <a:latin typeface="+mj-lt"/>
              </a:rPr>
              <a:t>, </a:t>
            </a: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o</a:t>
            </a:r>
            <a:r>
              <a:rPr lang="it-IT" i="1" dirty="0" smtClean="0">
                <a:latin typeface="+mj-lt"/>
              </a:rPr>
              <a:t>bject</a:t>
            </a:r>
            <a:r>
              <a:rPr lang="it-IT" i="1" dirty="0" smtClean="0"/>
              <a:t>"</a:t>
            </a:r>
          </a:p>
          <a:p>
            <a:r>
              <a:rPr lang="it-IT" dirty="0"/>
              <a:t>A RDF triple (</a:t>
            </a:r>
            <a:r>
              <a:rPr lang="it-IT" dirty="0">
                <a:solidFill>
                  <a:srgbClr val="CC04A6"/>
                </a:solidFill>
              </a:rPr>
              <a:t>s</a:t>
            </a:r>
            <a:r>
              <a:rPr lang="it-IT" dirty="0"/>
              <a:t>,</a:t>
            </a:r>
            <a:r>
              <a:rPr lang="it-IT" dirty="0">
                <a:solidFill>
                  <a:srgbClr val="CC04A6"/>
                </a:solidFill>
              </a:rPr>
              <a:t>p</a:t>
            </a:r>
            <a:r>
              <a:rPr lang="it-IT" dirty="0"/>
              <a:t>,</a:t>
            </a:r>
            <a:r>
              <a:rPr lang="it-IT" dirty="0">
                <a:solidFill>
                  <a:srgbClr val="CC04A6"/>
                </a:solidFill>
              </a:rPr>
              <a:t>o</a:t>
            </a:r>
            <a:r>
              <a:rPr lang="it-IT" sz="2400" dirty="0"/>
              <a:t>) </a:t>
            </a:r>
            <a:r>
              <a:rPr lang="it-IT" dirty="0"/>
              <a:t>is defined in a way such that  </a:t>
            </a:r>
          </a:p>
          <a:p>
            <a:pPr lvl="1"/>
            <a:r>
              <a:rPr lang="it-IT" dirty="0"/>
              <a:t>"</a:t>
            </a:r>
            <a:r>
              <a:rPr lang="it-IT" dirty="0">
                <a:solidFill>
                  <a:srgbClr val="CC04A6"/>
                </a:solidFill>
              </a:rPr>
              <a:t>s</a:t>
            </a:r>
            <a:r>
              <a:rPr lang="it-IT" dirty="0"/>
              <a:t>", "</a:t>
            </a:r>
            <a:r>
              <a:rPr lang="it-IT" dirty="0">
                <a:solidFill>
                  <a:srgbClr val="CC04A6"/>
                </a:solidFill>
              </a:rPr>
              <a:t>p</a:t>
            </a:r>
            <a:r>
              <a:rPr lang="it-IT" dirty="0"/>
              <a:t>" are URI (resources on the Web)</a:t>
            </a:r>
          </a:p>
          <a:p>
            <a:pPr lvl="1"/>
            <a:r>
              <a:rPr lang="it-IT" dirty="0"/>
              <a:t>"</a:t>
            </a:r>
            <a:r>
              <a:rPr lang="it-IT" dirty="0">
                <a:solidFill>
                  <a:srgbClr val="CC04A6"/>
                </a:solidFill>
              </a:rPr>
              <a:t>o</a:t>
            </a:r>
            <a:r>
              <a:rPr lang="it-IT" dirty="0"/>
              <a:t>" can be an URI or a "literal" </a:t>
            </a:r>
          </a:p>
          <a:p>
            <a:r>
              <a:rPr lang="it-IT" dirty="0"/>
              <a:t>Names are denoted by URI</a:t>
            </a:r>
          </a:p>
          <a:p>
            <a:r>
              <a:rPr lang="it-IT" dirty="0" smtClean="0"/>
              <a:t>Conceptually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 </a:t>
            </a:r>
            <a:r>
              <a:rPr lang="it-IT" dirty="0" smtClean="0"/>
              <a:t>"</a:t>
            </a:r>
            <a:r>
              <a:rPr lang="it-IT" dirty="0" smtClean="0">
                <a:solidFill>
                  <a:srgbClr val="CC04A6"/>
                </a:solidFill>
              </a:rPr>
              <a:t>p</a:t>
            </a:r>
            <a:r>
              <a:rPr lang="it-IT" dirty="0" smtClean="0"/>
              <a:t>" </a:t>
            </a:r>
            <a:r>
              <a:rPr lang="it-IT" i="1" dirty="0"/>
              <a:t>connects (</a:t>
            </a:r>
            <a:r>
              <a:rPr lang="it-IT" i="1" dirty="0" smtClean="0"/>
              <a:t>or </a:t>
            </a:r>
            <a:r>
              <a:rPr lang="it-IT" i="1" dirty="0"/>
              <a:t>states a </a:t>
            </a:r>
            <a:r>
              <a:rPr lang="it-IT" i="1" dirty="0" smtClean="0"/>
              <a:t>relationship between) </a:t>
            </a:r>
            <a:r>
              <a:rPr lang="it-IT" dirty="0" smtClean="0"/>
              <a:t>"</a:t>
            </a:r>
            <a:r>
              <a:rPr lang="it-IT" dirty="0" smtClean="0">
                <a:solidFill>
                  <a:srgbClr val="CC04A6"/>
                </a:solidFill>
              </a:rPr>
              <a:t>s</a:t>
            </a:r>
            <a:r>
              <a:rPr lang="it-IT" dirty="0" smtClean="0"/>
              <a:t>" </a:t>
            </a:r>
            <a:r>
              <a:rPr lang="it-IT" dirty="0"/>
              <a:t>and </a:t>
            </a:r>
            <a:r>
              <a:rPr lang="it-IT" dirty="0" smtClean="0"/>
              <a:t>"</a:t>
            </a:r>
            <a:r>
              <a:rPr lang="it-IT" dirty="0" smtClean="0">
                <a:solidFill>
                  <a:srgbClr val="CC04A6"/>
                </a:solidFill>
              </a:rPr>
              <a:t>o</a:t>
            </a:r>
            <a:r>
              <a:rPr lang="it-IT" dirty="0" smtClean="0"/>
              <a:t>" </a:t>
            </a:r>
          </a:p>
          <a:p>
            <a:r>
              <a:rPr lang="it-IT" dirty="0" smtClean="0"/>
              <a:t>Formally</a:t>
            </a:r>
            <a:r>
              <a:rPr lang="it-IT" dirty="0"/>
              <a:t>:</a:t>
            </a:r>
          </a:p>
          <a:p>
            <a:pPr lvl="1"/>
            <a:r>
              <a:rPr lang="it-IT" dirty="0" smtClean="0"/>
              <a:t>RDF </a:t>
            </a:r>
            <a:r>
              <a:rPr lang="it-IT" dirty="0"/>
              <a:t>triples are </a:t>
            </a:r>
            <a:r>
              <a:rPr lang="it-IT" dirty="0" smtClean="0"/>
              <a:t>  </a:t>
            </a:r>
            <a:r>
              <a:rPr lang="it-IT" i="1" dirty="0" smtClean="0"/>
              <a:t>"directed</a:t>
            </a:r>
            <a:r>
              <a:rPr lang="it-IT" i="1" dirty="0"/>
              <a:t>, labelled </a:t>
            </a:r>
            <a:r>
              <a:rPr lang="it-IT" i="1" dirty="0" smtClean="0"/>
              <a:t>graph"</a:t>
            </a:r>
            <a:br>
              <a:rPr lang="it-IT" i="1" dirty="0" smtClean="0"/>
            </a:br>
            <a:r>
              <a:rPr lang="it-IT" dirty="0" smtClean="0"/>
              <a:t>(</a:t>
            </a:r>
            <a:r>
              <a:rPr lang="en-US" dirty="0" smtClean="0"/>
              <a:t>the </a:t>
            </a:r>
            <a:r>
              <a:rPr lang="en-US" dirty="0"/>
              <a:t>best way to </a:t>
            </a:r>
            <a:r>
              <a:rPr lang="en-US" dirty="0" smtClean="0"/>
              <a:t>think about them!)</a:t>
            </a:r>
            <a:endParaRPr lang="it-IT" dirty="0"/>
          </a:p>
          <a:p>
            <a:endParaRPr lang="it-I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87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A RDF graph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196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altLang="it-IT" sz="24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...a set of s-p-o (subject-predicate-object</a:t>
            </a:r>
            <a:r>
              <a:rPr lang="it-IT" altLang="it-IT" sz="2400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) triples </a:t>
            </a:r>
            <a:endParaRPr lang="it-IT" altLang="it-IT" sz="2400" dirty="0" smtClean="0">
              <a:solidFill>
                <a:srgbClr val="FF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311400"/>
            <a:ext cx="7681913" cy="335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5B611-DBE1-4F71-A102-B8633B1366C4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5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A RDF graph (annotated)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196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altLang="it-IT" sz="24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...a set of s-p-o (subject-predicate-object</a:t>
            </a:r>
            <a:r>
              <a:rPr lang="it-IT" altLang="it-IT" sz="2400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) triples </a:t>
            </a:r>
            <a:endParaRPr lang="it-IT" altLang="it-IT" sz="2400" dirty="0" smtClean="0">
              <a:solidFill>
                <a:srgbClr val="FF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311400"/>
            <a:ext cx="768191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5B611-DBE1-4F71-A102-B8633B1366C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1" y="443006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33" y="3222812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MiBAC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7482" y="6078071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FF"/>
                </a:solidFill>
                <a:latin typeface="+mn-lt"/>
              </a:rPr>
              <a:t>Louvre</a:t>
            </a:r>
            <a:endParaRPr lang="it-IT" sz="1600" b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73334" y="4276616"/>
            <a:ext cx="681372" cy="1801455"/>
          </a:xfrm>
          <a:custGeom>
            <a:avLst/>
            <a:gdLst>
              <a:gd name="connsiteX0" fmla="*/ 681372 w 681372"/>
              <a:gd name="connsiteY0" fmla="*/ 1801455 h 1801455"/>
              <a:gd name="connsiteX1" fmla="*/ 107631 w 681372"/>
              <a:gd name="connsiteY1" fmla="*/ 196772 h 1801455"/>
              <a:gd name="connsiteX2" fmla="*/ 54 w 681372"/>
              <a:gd name="connsiteY2" fmla="*/ 26443 h 1801455"/>
              <a:gd name="connsiteX3" fmla="*/ 54 w 681372"/>
              <a:gd name="connsiteY3" fmla="*/ 26443 h 180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372" h="1801455">
                <a:moveTo>
                  <a:pt x="681372" y="1801455"/>
                </a:moveTo>
                <a:cubicBezTo>
                  <a:pt x="451278" y="1147031"/>
                  <a:pt x="221184" y="492607"/>
                  <a:pt x="107631" y="196772"/>
                </a:cubicBezTo>
                <a:cubicBezTo>
                  <a:pt x="-5922" y="-99063"/>
                  <a:pt x="54" y="26443"/>
                  <a:pt x="54" y="26443"/>
                </a:cubicBezTo>
                <a:lnTo>
                  <a:pt x="54" y="26443"/>
                </a:ln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eform 5"/>
          <p:cNvSpPr/>
          <p:nvPr/>
        </p:nvSpPr>
        <p:spPr>
          <a:xfrm>
            <a:off x="5265748" y="5450541"/>
            <a:ext cx="1399725" cy="645459"/>
          </a:xfrm>
          <a:custGeom>
            <a:avLst/>
            <a:gdLst>
              <a:gd name="connsiteX0" fmla="*/ 0 w 1399725"/>
              <a:gd name="connsiteY0" fmla="*/ 645459 h 645459"/>
              <a:gd name="connsiteX1" fmla="*/ 1174376 w 1399725"/>
              <a:gd name="connsiteY1" fmla="*/ 349624 h 645459"/>
              <a:gd name="connsiteX2" fmla="*/ 1398494 w 1399725"/>
              <a:gd name="connsiteY2" fmla="*/ 0 h 64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725" h="645459">
                <a:moveTo>
                  <a:pt x="0" y="645459"/>
                </a:moveTo>
                <a:cubicBezTo>
                  <a:pt x="470647" y="551329"/>
                  <a:pt x="941294" y="457200"/>
                  <a:pt x="1174376" y="349624"/>
                </a:cubicBezTo>
                <a:cubicBezTo>
                  <a:pt x="1407458" y="242047"/>
                  <a:pt x="1402976" y="121023"/>
                  <a:pt x="1398494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eform 8"/>
          <p:cNvSpPr/>
          <p:nvPr/>
        </p:nvSpPr>
        <p:spPr>
          <a:xfrm>
            <a:off x="4356495" y="5450541"/>
            <a:ext cx="600987" cy="625582"/>
          </a:xfrm>
          <a:custGeom>
            <a:avLst/>
            <a:gdLst>
              <a:gd name="connsiteX0" fmla="*/ 600987 w 600987"/>
              <a:gd name="connsiteY0" fmla="*/ 618565 h 625582"/>
              <a:gd name="connsiteX1" fmla="*/ 81034 w 600987"/>
              <a:gd name="connsiteY1" fmla="*/ 537883 h 625582"/>
              <a:gd name="connsiteX2" fmla="*/ 9317 w 600987"/>
              <a:gd name="connsiteY2" fmla="*/ 0 h 6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987" h="625582">
                <a:moveTo>
                  <a:pt x="600987" y="618565"/>
                </a:moveTo>
                <a:cubicBezTo>
                  <a:pt x="390316" y="629771"/>
                  <a:pt x="179646" y="640977"/>
                  <a:pt x="81034" y="537883"/>
                </a:cubicBezTo>
                <a:cubicBezTo>
                  <a:pt x="-17578" y="434789"/>
                  <a:pt x="-4131" y="217394"/>
                  <a:pt x="9317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eform 12"/>
          <p:cNvSpPr/>
          <p:nvPr/>
        </p:nvSpPr>
        <p:spPr>
          <a:xfrm>
            <a:off x="1183986" y="4993341"/>
            <a:ext cx="3737638" cy="1293396"/>
          </a:xfrm>
          <a:custGeom>
            <a:avLst/>
            <a:gdLst>
              <a:gd name="connsiteX0" fmla="*/ 3737638 w 3737638"/>
              <a:gd name="connsiteY0" fmla="*/ 1192306 h 1293396"/>
              <a:gd name="connsiteX1" fmla="*/ 564132 w 3737638"/>
              <a:gd name="connsiteY1" fmla="*/ 1174377 h 1293396"/>
              <a:gd name="connsiteX2" fmla="*/ 17285 w 3737638"/>
              <a:gd name="connsiteY2" fmla="*/ 0 h 12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7638" h="1293396">
                <a:moveTo>
                  <a:pt x="3737638" y="1192306"/>
                </a:moveTo>
                <a:cubicBezTo>
                  <a:pt x="2460914" y="1282700"/>
                  <a:pt x="1184191" y="1373095"/>
                  <a:pt x="564132" y="1174377"/>
                </a:cubicBezTo>
                <a:cubicBezTo>
                  <a:pt x="-55927" y="975659"/>
                  <a:pt x="-19321" y="487829"/>
                  <a:pt x="17285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eform 14"/>
          <p:cNvSpPr/>
          <p:nvPr/>
        </p:nvSpPr>
        <p:spPr>
          <a:xfrm>
            <a:off x="467569" y="2572871"/>
            <a:ext cx="357184" cy="663388"/>
          </a:xfrm>
          <a:custGeom>
            <a:avLst/>
            <a:gdLst>
              <a:gd name="connsiteX0" fmla="*/ 150996 w 357184"/>
              <a:gd name="connsiteY0" fmla="*/ 663388 h 663388"/>
              <a:gd name="connsiteX1" fmla="*/ 7560 w 357184"/>
              <a:gd name="connsiteY1" fmla="*/ 313764 h 663388"/>
              <a:gd name="connsiteX2" fmla="*/ 357184 w 357184"/>
              <a:gd name="connsiteY2" fmla="*/ 0 h 66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4" h="663388">
                <a:moveTo>
                  <a:pt x="150996" y="663388"/>
                </a:moveTo>
                <a:cubicBezTo>
                  <a:pt x="62095" y="543858"/>
                  <a:pt x="-26805" y="424329"/>
                  <a:pt x="7560" y="313764"/>
                </a:cubicBezTo>
                <a:cubicBezTo>
                  <a:pt x="41925" y="203199"/>
                  <a:pt x="199554" y="101599"/>
                  <a:pt x="357184" y="0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eform 15"/>
          <p:cNvSpPr/>
          <p:nvPr/>
        </p:nvSpPr>
        <p:spPr>
          <a:xfrm>
            <a:off x="1030941" y="2832847"/>
            <a:ext cx="3083859" cy="582706"/>
          </a:xfrm>
          <a:custGeom>
            <a:avLst/>
            <a:gdLst>
              <a:gd name="connsiteX0" fmla="*/ 0 w 3083859"/>
              <a:gd name="connsiteY0" fmla="*/ 582706 h 582706"/>
              <a:gd name="connsiteX1" fmla="*/ 2501153 w 3083859"/>
              <a:gd name="connsiteY1" fmla="*/ 259977 h 582706"/>
              <a:gd name="connsiteX2" fmla="*/ 3083859 w 3083859"/>
              <a:gd name="connsiteY2" fmla="*/ 0 h 58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859" h="582706">
                <a:moveTo>
                  <a:pt x="0" y="582706"/>
                </a:moveTo>
                <a:cubicBezTo>
                  <a:pt x="993588" y="469900"/>
                  <a:pt x="1987177" y="357095"/>
                  <a:pt x="2501153" y="259977"/>
                </a:cubicBezTo>
                <a:cubicBezTo>
                  <a:pt x="3015129" y="162859"/>
                  <a:pt x="3049494" y="81429"/>
                  <a:pt x="3083859" y="0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eform 16"/>
          <p:cNvSpPr/>
          <p:nvPr/>
        </p:nvSpPr>
        <p:spPr>
          <a:xfrm>
            <a:off x="986118" y="3415553"/>
            <a:ext cx="4240306" cy="35859"/>
          </a:xfrm>
          <a:custGeom>
            <a:avLst/>
            <a:gdLst>
              <a:gd name="connsiteX0" fmla="*/ 0 w 4240306"/>
              <a:gd name="connsiteY0" fmla="*/ 35859 h 35859"/>
              <a:gd name="connsiteX1" fmla="*/ 4240306 w 4240306"/>
              <a:gd name="connsiteY1" fmla="*/ 0 h 3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0306" h="35859">
                <a:moveTo>
                  <a:pt x="0" y="35859"/>
                </a:moveTo>
                <a:lnTo>
                  <a:pt x="4240306" y="0"/>
                </a:ln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eform 18"/>
          <p:cNvSpPr/>
          <p:nvPr/>
        </p:nvSpPr>
        <p:spPr>
          <a:xfrm>
            <a:off x="582706" y="3550024"/>
            <a:ext cx="788894" cy="699247"/>
          </a:xfrm>
          <a:custGeom>
            <a:avLst/>
            <a:gdLst>
              <a:gd name="connsiteX0" fmla="*/ 0 w 788894"/>
              <a:gd name="connsiteY0" fmla="*/ 0 h 699247"/>
              <a:gd name="connsiteX1" fmla="*/ 788894 w 788894"/>
              <a:gd name="connsiteY1" fmla="*/ 699247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8894" h="699247">
                <a:moveTo>
                  <a:pt x="0" y="0"/>
                </a:moveTo>
                <a:lnTo>
                  <a:pt x="788894" y="699247"/>
                </a:lnTo>
              </a:path>
            </a:pathLst>
          </a:custGeom>
          <a:noFill/>
          <a:ln w="9525"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eform 19"/>
          <p:cNvSpPr/>
          <p:nvPr/>
        </p:nvSpPr>
        <p:spPr>
          <a:xfrm>
            <a:off x="228086" y="3576918"/>
            <a:ext cx="3169538" cy="1970334"/>
          </a:xfrm>
          <a:custGeom>
            <a:avLst/>
            <a:gdLst>
              <a:gd name="connsiteX0" fmla="*/ 291867 w 3169538"/>
              <a:gd name="connsiteY0" fmla="*/ 0 h 1970334"/>
              <a:gd name="connsiteX1" fmla="*/ 157396 w 3169538"/>
              <a:gd name="connsiteY1" fmla="*/ 1703294 h 1970334"/>
              <a:gd name="connsiteX2" fmla="*/ 2201349 w 3169538"/>
              <a:gd name="connsiteY2" fmla="*/ 1936376 h 1970334"/>
              <a:gd name="connsiteX3" fmla="*/ 3169538 w 3169538"/>
              <a:gd name="connsiteY3" fmla="*/ 1398494 h 197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538" h="1970334">
                <a:moveTo>
                  <a:pt x="291867" y="0"/>
                </a:moveTo>
                <a:cubicBezTo>
                  <a:pt x="65508" y="690282"/>
                  <a:pt x="-160851" y="1380565"/>
                  <a:pt x="157396" y="1703294"/>
                </a:cubicBezTo>
                <a:cubicBezTo>
                  <a:pt x="475643" y="2026023"/>
                  <a:pt x="1699325" y="1987176"/>
                  <a:pt x="2201349" y="1936376"/>
                </a:cubicBezTo>
                <a:cubicBezTo>
                  <a:pt x="2703373" y="1885576"/>
                  <a:pt x="2936455" y="1642035"/>
                  <a:pt x="3169538" y="1398494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/>
          <p:cNvSpPr txBox="1"/>
          <p:nvPr/>
        </p:nvSpPr>
        <p:spPr>
          <a:xfrm>
            <a:off x="7978588" y="3678823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  <a:latin typeface="+mn-lt"/>
              </a:rPr>
              <a:t>CIDOC</a:t>
            </a:r>
            <a:endParaRPr lang="it-IT" sz="1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21"/>
          <p:cNvSpPr/>
          <p:nvPr/>
        </p:nvSpPr>
        <p:spPr>
          <a:xfrm>
            <a:off x="5728447" y="3926541"/>
            <a:ext cx="2510118" cy="256244"/>
          </a:xfrm>
          <a:custGeom>
            <a:avLst/>
            <a:gdLst>
              <a:gd name="connsiteX0" fmla="*/ 2510118 w 2510118"/>
              <a:gd name="connsiteY0" fmla="*/ 26894 h 256244"/>
              <a:gd name="connsiteX1" fmla="*/ 2169459 w 2510118"/>
              <a:gd name="connsiteY1" fmla="*/ 206188 h 256244"/>
              <a:gd name="connsiteX2" fmla="*/ 1201271 w 2510118"/>
              <a:gd name="connsiteY2" fmla="*/ 242047 h 256244"/>
              <a:gd name="connsiteX3" fmla="*/ 0 w 2510118"/>
              <a:gd name="connsiteY3" fmla="*/ 0 h 2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118" h="256244">
                <a:moveTo>
                  <a:pt x="2510118" y="26894"/>
                </a:moveTo>
                <a:cubicBezTo>
                  <a:pt x="2448859" y="98611"/>
                  <a:pt x="2387600" y="170329"/>
                  <a:pt x="2169459" y="206188"/>
                </a:cubicBezTo>
                <a:cubicBezTo>
                  <a:pt x="1951318" y="242047"/>
                  <a:pt x="1562847" y="276412"/>
                  <a:pt x="1201271" y="242047"/>
                </a:cubicBezTo>
                <a:cubicBezTo>
                  <a:pt x="839694" y="207682"/>
                  <a:pt x="419847" y="103841"/>
                  <a:pt x="0" y="0"/>
                </a:cubicBezTo>
              </a:path>
            </a:pathLst>
          </a:custGeom>
          <a:noFill/>
          <a:ln>
            <a:solidFill>
              <a:srgbClr val="8B0A0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8565" y="4313076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4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endParaRPr lang="it-IT" sz="1600" b="1" dirty="0">
              <a:solidFill>
                <a:srgbClr val="4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038165" y="4275903"/>
            <a:ext cx="3263153" cy="224379"/>
          </a:xfrm>
          <a:custGeom>
            <a:avLst/>
            <a:gdLst>
              <a:gd name="connsiteX0" fmla="*/ 3263153 w 3263153"/>
              <a:gd name="connsiteY0" fmla="*/ 224379 h 224379"/>
              <a:gd name="connsiteX1" fmla="*/ 1819835 w 3263153"/>
              <a:gd name="connsiteY1" fmla="*/ 262 h 224379"/>
              <a:gd name="connsiteX2" fmla="*/ 0 w 3263153"/>
              <a:gd name="connsiteY2" fmla="*/ 188521 h 22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3153" h="224379">
                <a:moveTo>
                  <a:pt x="3263153" y="224379"/>
                </a:moveTo>
                <a:cubicBezTo>
                  <a:pt x="2813423" y="115308"/>
                  <a:pt x="2363694" y="6238"/>
                  <a:pt x="1819835" y="262"/>
                </a:cubicBezTo>
                <a:cubicBezTo>
                  <a:pt x="1275976" y="-5714"/>
                  <a:pt x="637988" y="91403"/>
                  <a:pt x="0" y="188521"/>
                </a:cubicBezTo>
              </a:path>
            </a:pathLst>
          </a:custGeom>
          <a:noFill/>
          <a:ln>
            <a:solidFill>
              <a:srgbClr val="408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Talk layout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birth of Linked Open Data (LOD)</a:t>
            </a:r>
          </a:p>
          <a:p>
            <a:r>
              <a:rPr lang="it-IT" dirty="0" smtClean="0"/>
              <a:t>Linked Open Data</a:t>
            </a:r>
          </a:p>
          <a:p>
            <a:pPr lvl="1"/>
            <a:r>
              <a:rPr lang="it-IT" dirty="0"/>
              <a:t>b</a:t>
            </a:r>
            <a:r>
              <a:rPr lang="it-IT" dirty="0" smtClean="0"/>
              <a:t>enefits, principles, levels</a:t>
            </a:r>
          </a:p>
          <a:p>
            <a:r>
              <a:rPr lang="it-IT" dirty="0" smtClean="0"/>
              <a:t>Web of Data &amp; Semantic Web</a:t>
            </a:r>
          </a:p>
          <a:p>
            <a:pPr lvl="1"/>
            <a:r>
              <a:rPr lang="it-IT" dirty="0" smtClean="0"/>
              <a:t>Data integration</a:t>
            </a:r>
          </a:p>
          <a:p>
            <a:pPr lvl="1"/>
            <a:r>
              <a:rPr lang="it-IT" dirty="0" smtClean="0"/>
              <a:t>RDF (Resource Description Framework)</a:t>
            </a:r>
          </a:p>
          <a:p>
            <a:r>
              <a:rPr lang="it-IT" dirty="0" smtClean="0"/>
              <a:t>One step forward: ontology</a:t>
            </a:r>
          </a:p>
          <a:p>
            <a:r>
              <a:rPr lang="it-IT" dirty="0" smtClean="0"/>
              <a:t>Conclusion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0" y="274638"/>
            <a:ext cx="1475232" cy="12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OK?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1584" y="1587691"/>
            <a:ext cx="4925568" cy="4525963"/>
          </a:xfrm>
        </p:spPr>
        <p:txBody>
          <a:bodyPr/>
          <a:lstStyle/>
          <a:p>
            <a:r>
              <a:rPr lang="en-US" dirty="0" smtClean="0"/>
              <a:t>User requirements</a:t>
            </a:r>
          </a:p>
          <a:p>
            <a:pPr lvl="1"/>
            <a:r>
              <a:rPr lang="en-US" dirty="0" smtClean="0"/>
              <a:t>Integrated view of all info pertaining to a single object</a:t>
            </a:r>
          </a:p>
          <a:p>
            <a:r>
              <a:rPr lang="en-US" dirty="0" smtClean="0"/>
              <a:t>Data fusion: some (well known) issues:</a:t>
            </a:r>
          </a:p>
          <a:p>
            <a:pPr lvl="1"/>
            <a:r>
              <a:rPr lang="en-US" dirty="0" smtClean="0"/>
              <a:t>Schema mapping</a:t>
            </a:r>
          </a:p>
          <a:p>
            <a:pPr lvl="1"/>
            <a:r>
              <a:rPr lang="en-US" dirty="0" smtClean="0"/>
              <a:t>Inconsistent conflicts resolution</a:t>
            </a:r>
          </a:p>
          <a:p>
            <a:pPr lvl="1"/>
            <a:r>
              <a:rPr lang="en-US" dirty="0" smtClean="0"/>
              <a:t>Trust/information </a:t>
            </a:r>
            <a:r>
              <a:rPr lang="en-US" dirty="0" err="1" smtClean="0"/>
              <a:t>qualilty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07" y="1601788"/>
            <a:ext cx="35480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52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Reconciling differences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5982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classes:</a:t>
            </a:r>
          </a:p>
          <a:p>
            <a:pPr lvl="1"/>
            <a:r>
              <a:rPr lang="en-US" dirty="0" err="1">
                <a:solidFill>
                  <a:srgbClr val="CC04A6"/>
                </a:solidFill>
              </a:rPr>
              <a:t>owl:equivalentClass</a:t>
            </a:r>
            <a:r>
              <a:rPr lang="en-US" dirty="0"/>
              <a:t>: two classes have the same individuals</a:t>
            </a:r>
          </a:p>
          <a:p>
            <a:r>
              <a:rPr lang="en-US" dirty="0" smtClean="0"/>
              <a:t>For </a:t>
            </a:r>
            <a:r>
              <a:rPr lang="en-US" dirty="0"/>
              <a:t>properties:</a:t>
            </a:r>
          </a:p>
          <a:p>
            <a:pPr lvl="1"/>
            <a:r>
              <a:rPr lang="en-US" dirty="0" err="1">
                <a:solidFill>
                  <a:srgbClr val="CC04A6"/>
                </a:solidFill>
              </a:rPr>
              <a:t>owl:equivalentProperty</a:t>
            </a:r>
            <a:endParaRPr lang="en-US" dirty="0">
              <a:solidFill>
                <a:srgbClr val="CC04A6"/>
              </a:solidFill>
            </a:endParaRPr>
          </a:p>
          <a:p>
            <a:r>
              <a:rPr lang="en-US" dirty="0" smtClean="0"/>
              <a:t>For </a:t>
            </a:r>
            <a:r>
              <a:rPr lang="en-US" dirty="0"/>
              <a:t>individuals:</a:t>
            </a:r>
          </a:p>
          <a:p>
            <a:pPr lvl="1"/>
            <a:r>
              <a:rPr lang="en-US" dirty="0" err="1">
                <a:solidFill>
                  <a:srgbClr val="CC04A6"/>
                </a:solidFill>
              </a:rPr>
              <a:t>owl:sameAs</a:t>
            </a:r>
            <a:r>
              <a:rPr lang="en-US" dirty="0"/>
              <a:t>: two URIs refer to the same concept (“individual”)</a:t>
            </a:r>
          </a:p>
          <a:p>
            <a:r>
              <a:rPr lang="en-US" dirty="0" err="1" smtClean="0">
                <a:solidFill>
                  <a:srgbClr val="CC04A6"/>
                </a:solidFill>
              </a:rPr>
              <a:t>owl:sameAs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is a main mechanism of “linking” </a:t>
            </a:r>
          </a:p>
          <a:p>
            <a:pPr lvl="1"/>
            <a:r>
              <a:rPr lang="en-US" dirty="0" smtClean="0"/>
              <a:t>	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4" y="437497"/>
            <a:ext cx="5064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0764" y="5626178"/>
            <a:ext cx="7376035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://louvre.fr/Michel-Ange&gt;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sz="20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owl:sameAs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&lt;http://mibac.it/Michelangelo&gt; ;</a:t>
            </a:r>
            <a:endParaRPr lang="it-IT" sz="2000" dirty="0"/>
          </a:p>
        </p:txBody>
      </p:sp>
      <p:pic>
        <p:nvPicPr>
          <p:cNvPr id="7" name="Picture 5" descr="E:\DaVecchioNotebook\Documenti\Papers&amp;Slides2015\LOD&amp;SHOAH\dataFus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96" y="1690489"/>
            <a:ext cx="2752583" cy="35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to 7</a:t>
            </a:r>
            <a:r>
              <a:rPr lang="en-US" baseline="30000" dirty="0" smtClean="0"/>
              <a:t>th</a:t>
            </a:r>
            <a:r>
              <a:rPr lang="en-US" dirty="0" smtClean="0"/>
              <a:t>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Providing </a:t>
            </a:r>
            <a:r>
              <a:rPr lang="en-US" dirty="0"/>
              <a:t>5-star Linked Data is just the beginning.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actually make use of the datasets, consumers </a:t>
            </a:r>
            <a:r>
              <a:rPr lang="en-US" dirty="0" smtClean="0"/>
              <a:t>need: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support in getting to know and access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better grasp of their quality and provenance.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xtend </a:t>
            </a:r>
            <a:r>
              <a:rPr lang="en-US" dirty="0"/>
              <a:t>the model with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additional </a:t>
            </a:r>
            <a:r>
              <a:rPr lang="en-US" dirty="0" smtClean="0"/>
              <a:t>stars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6" y="301793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0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Levels 6 and 7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3322" y="1600200"/>
            <a:ext cx="5963478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Schema and documentation</a:t>
            </a:r>
          </a:p>
          <a:p>
            <a:pPr marL="457200" lvl="1" indent="0">
              <a:buNone/>
            </a:pPr>
            <a:r>
              <a:rPr lang="en-US" dirty="0" smtClean="0"/>
              <a:t>Provide </a:t>
            </a:r>
            <a:r>
              <a:rPr lang="en-US" dirty="0"/>
              <a:t>your data with a schema and documentation so that people can </a:t>
            </a:r>
            <a:r>
              <a:rPr lang="en-US" dirty="0">
                <a:solidFill>
                  <a:srgbClr val="FF0000"/>
                </a:solidFill>
              </a:rPr>
              <a:t>understand and re-use </a:t>
            </a:r>
            <a:r>
              <a:rPr lang="en-US" dirty="0"/>
              <a:t>your data </a:t>
            </a:r>
            <a:r>
              <a:rPr lang="en-US" dirty="0" smtClean="0"/>
              <a:t>easily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Validation and provenance</a:t>
            </a:r>
          </a:p>
          <a:p>
            <a:pPr marL="457200" lvl="1" indent="0">
              <a:buNone/>
            </a:pPr>
            <a:r>
              <a:rPr lang="en-US" dirty="0"/>
              <a:t>Validate your data and denote its provenance so that people can </a:t>
            </a:r>
            <a:r>
              <a:rPr lang="en-US" dirty="0">
                <a:solidFill>
                  <a:srgbClr val="FF0000"/>
                </a:solidFill>
              </a:rPr>
              <a:t>trust the quality</a:t>
            </a:r>
            <a:r>
              <a:rPr lang="en-US" dirty="0"/>
              <a:t> of your </a:t>
            </a:r>
            <a:r>
              <a:rPr lang="en-US" dirty="0" smtClean="0"/>
              <a:t>data</a:t>
            </a:r>
          </a:p>
          <a:p>
            <a:pPr marL="457200" lvl="1" indent="0">
              <a:buNone/>
            </a:pPr>
            <a:endParaRPr lang="it-IT" dirty="0" smtClean="0"/>
          </a:p>
          <a:p>
            <a:pPr marL="457200" lvl="1" indent="0">
              <a:buNone/>
            </a:pPr>
            <a:endParaRPr lang="it-IT" dirty="0" smtClean="0"/>
          </a:p>
          <a:p>
            <a:pPr marL="457200" lvl="1" indent="0">
              <a:buNone/>
            </a:pPr>
            <a:r>
              <a:rPr lang="it-IT" sz="1700" dirty="0" smtClean="0">
                <a:solidFill>
                  <a:schemeClr val="tx1"/>
                </a:solidFill>
              </a:rPr>
              <a:t>References:</a:t>
            </a:r>
          </a:p>
          <a:p>
            <a:pPr lvl="1"/>
            <a:r>
              <a:rPr lang="it-IT" sz="15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it-IT" sz="1500" dirty="0">
                <a:solidFill>
                  <a:schemeClr val="tx1"/>
                </a:solidFill>
                <a:hlinkClick r:id="rId3"/>
              </a:rPr>
              <a:t>://www.ldf.fi</a:t>
            </a:r>
            <a:r>
              <a:rPr lang="it-IT" sz="1500" dirty="0" smtClean="0">
                <a:solidFill>
                  <a:schemeClr val="tx1"/>
                </a:solidFill>
                <a:hlinkClick r:id="rId3"/>
              </a:rPr>
              <a:t>/</a:t>
            </a:r>
            <a:endParaRPr lang="it-IT" sz="1500" dirty="0" smtClean="0">
              <a:solidFill>
                <a:schemeClr val="tx1"/>
              </a:solidFill>
            </a:endParaRPr>
          </a:p>
          <a:p>
            <a:pPr lvl="1"/>
            <a:r>
              <a:rPr lang="it-IT" sz="1500" dirty="0">
                <a:solidFill>
                  <a:schemeClr val="tx1"/>
                </a:solidFill>
                <a:hlinkClick r:id="rId4"/>
              </a:rPr>
              <a:t>http://www.seco.tkk.fi/publications/2014/hyvonen-et-al-ldf-2014.pdf</a:t>
            </a:r>
            <a:endParaRPr lang="it-IT" sz="15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Get a 5* m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0" y="420832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86812" y="3098533"/>
            <a:ext cx="2270500" cy="274320"/>
            <a:chOff x="619126" y="2961373"/>
            <a:chExt cx="2270500" cy="274320"/>
          </a:xfrm>
        </p:grpSpPr>
        <p:grpSp>
          <p:nvGrpSpPr>
            <p:cNvPr id="9" name="Group 8"/>
            <p:cNvGrpSpPr/>
            <p:nvPr/>
          </p:nvGrpSpPr>
          <p:grpSpPr>
            <a:xfrm>
              <a:off x="2278010" y="2961373"/>
              <a:ext cx="611616" cy="274320"/>
              <a:chOff x="1419792" y="2407024"/>
              <a:chExt cx="611616" cy="274320"/>
            </a:xfrm>
          </p:grpSpPr>
          <p:sp>
            <p:nvSpPr>
              <p:cNvPr id="14" name="5-Point Star 13"/>
              <p:cNvSpPr>
                <a:spLocks noChangeAspect="1"/>
              </p:cNvSpPr>
              <p:nvPr/>
            </p:nvSpPr>
            <p:spPr>
              <a:xfrm>
                <a:off x="1757088" y="2407024"/>
                <a:ext cx="274320" cy="27432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5-Point Star 14"/>
              <p:cNvSpPr>
                <a:spLocks noChangeAspect="1"/>
              </p:cNvSpPr>
              <p:nvPr/>
            </p:nvSpPr>
            <p:spPr>
              <a:xfrm>
                <a:off x="1419792" y="2407024"/>
                <a:ext cx="274320" cy="27432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19126" y="2961373"/>
              <a:ext cx="1605872" cy="274320"/>
              <a:chOff x="421134" y="4707890"/>
              <a:chExt cx="1605872" cy="274320"/>
            </a:xfrm>
          </p:grpSpPr>
          <p:sp>
            <p:nvSpPr>
              <p:cNvPr id="23" name="5-Point Star 22"/>
              <p:cNvSpPr>
                <a:spLocks noChangeAspect="1"/>
              </p:cNvSpPr>
              <p:nvPr/>
            </p:nvSpPr>
            <p:spPr>
              <a:xfrm>
                <a:off x="421134" y="4707890"/>
                <a:ext cx="274320" cy="27432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5-Point Star 23"/>
              <p:cNvSpPr>
                <a:spLocks noChangeAspect="1"/>
              </p:cNvSpPr>
              <p:nvPr/>
            </p:nvSpPr>
            <p:spPr>
              <a:xfrm>
                <a:off x="754022" y="4707890"/>
                <a:ext cx="274320" cy="27432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5-Point Star 24"/>
              <p:cNvSpPr>
                <a:spLocks noChangeAspect="1"/>
              </p:cNvSpPr>
              <p:nvPr/>
            </p:nvSpPr>
            <p:spPr>
              <a:xfrm>
                <a:off x="1086910" y="4707890"/>
                <a:ext cx="274320" cy="27432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5-Point Star 25"/>
              <p:cNvSpPr>
                <a:spLocks noChangeAspect="1"/>
              </p:cNvSpPr>
              <p:nvPr/>
            </p:nvSpPr>
            <p:spPr>
              <a:xfrm>
                <a:off x="1419798" y="4707890"/>
                <a:ext cx="274320" cy="27432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5-Point Star 26"/>
              <p:cNvSpPr>
                <a:spLocks noChangeAspect="1"/>
              </p:cNvSpPr>
              <p:nvPr/>
            </p:nvSpPr>
            <p:spPr>
              <a:xfrm>
                <a:off x="1752686" y="4707890"/>
                <a:ext cx="274320" cy="27432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26941" y="1652901"/>
            <a:ext cx="1999933" cy="401637"/>
            <a:chOff x="457200" y="2102725"/>
            <a:chExt cx="1999933" cy="401637"/>
          </a:xfrm>
        </p:grpSpPr>
        <p:sp>
          <p:nvSpPr>
            <p:cNvPr id="12" name="5-Point Star 11"/>
            <p:cNvSpPr>
              <a:spLocks noChangeAspect="1"/>
            </p:cNvSpPr>
            <p:nvPr/>
          </p:nvSpPr>
          <p:spPr>
            <a:xfrm>
              <a:off x="2182813" y="2142869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102725"/>
              <a:ext cx="1725613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33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Work done?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2700" cmpd="sng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dirty="0" smtClean="0"/>
              <a:t>The ontology (</a:t>
            </a:r>
            <a:r>
              <a:rPr lang="it-IT" dirty="0" smtClean="0">
                <a:solidFill>
                  <a:srgbClr val="C00000"/>
                </a:solidFill>
              </a:rPr>
              <a:t>intension</a:t>
            </a:r>
            <a:r>
              <a:rPr lang="it-IT" dirty="0" smtClean="0"/>
              <a:t>):</a:t>
            </a:r>
          </a:p>
          <a:p>
            <a:pPr lvl="1"/>
            <a:r>
              <a:rPr lang="it-IT" dirty="0"/>
              <a:t>M</a:t>
            </a:r>
            <a:r>
              <a:rPr lang="it-IT" dirty="0" smtClean="0"/>
              <a:t>odels concepts and relationships</a:t>
            </a:r>
          </a:p>
          <a:p>
            <a:pPr lvl="1"/>
            <a:r>
              <a:rPr lang="it-IT" dirty="0" smtClean="0"/>
              <a:t>Supports </a:t>
            </a:r>
            <a:r>
              <a:rPr lang="it-IT" dirty="0" smtClean="0">
                <a:solidFill>
                  <a:srgbClr val="C00000"/>
                </a:solidFill>
              </a:rPr>
              <a:t>multilinguality</a:t>
            </a:r>
          </a:p>
          <a:p>
            <a:pPr lvl="1"/>
            <a:r>
              <a:rPr lang="it-IT" dirty="0" smtClean="0"/>
              <a:t>Can be </a:t>
            </a:r>
            <a:r>
              <a:rPr lang="it-IT" dirty="0" smtClean="0">
                <a:solidFill>
                  <a:srgbClr val="C00000"/>
                </a:solidFill>
              </a:rPr>
              <a:t>referenced</a:t>
            </a:r>
            <a:r>
              <a:rPr lang="it-IT" dirty="0" smtClean="0"/>
              <a:t> by everybody</a:t>
            </a:r>
          </a:p>
          <a:p>
            <a:r>
              <a:rPr lang="it-IT" dirty="0" smtClean="0"/>
              <a:t>Data (</a:t>
            </a:r>
            <a:r>
              <a:rPr lang="it-IT" dirty="0" smtClean="0">
                <a:solidFill>
                  <a:srgbClr val="C00000"/>
                </a:solidFill>
              </a:rPr>
              <a:t>extension</a:t>
            </a:r>
            <a:r>
              <a:rPr lang="it-IT" dirty="0" smtClean="0"/>
              <a:t>):</a:t>
            </a:r>
          </a:p>
          <a:p>
            <a:pPr lvl="1"/>
            <a:r>
              <a:rPr lang="it-IT" dirty="0" smtClean="0"/>
              <a:t>Available as </a:t>
            </a:r>
            <a:r>
              <a:rPr lang="it-IT" dirty="0" smtClean="0">
                <a:solidFill>
                  <a:srgbClr val="C00000"/>
                </a:solidFill>
              </a:rPr>
              <a:t>RDF</a:t>
            </a:r>
          </a:p>
          <a:p>
            <a:pPr lvl="1"/>
            <a:r>
              <a:rPr lang="it-IT" dirty="0"/>
              <a:t>Can be queried via </a:t>
            </a:r>
            <a:r>
              <a:rPr lang="it-IT" dirty="0" smtClean="0">
                <a:solidFill>
                  <a:srgbClr val="C00000"/>
                </a:solidFill>
              </a:rPr>
              <a:t>SPARQL</a:t>
            </a:r>
          </a:p>
          <a:p>
            <a:pPr lvl="1"/>
            <a:r>
              <a:rPr lang="it-IT" dirty="0" smtClean="0"/>
              <a:t>Can be </a:t>
            </a:r>
            <a:r>
              <a:rPr lang="it-IT" dirty="0" smtClean="0">
                <a:solidFill>
                  <a:srgbClr val="C00000"/>
                </a:solidFill>
              </a:rPr>
              <a:t>linked</a:t>
            </a:r>
            <a:r>
              <a:rPr lang="it-IT" dirty="0" smtClean="0"/>
              <a:t> by everyone from everywhere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No more a single information silo!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sp>
        <p:nvSpPr>
          <p:cNvPr id="5" name="Oval 4"/>
          <p:cNvSpPr/>
          <p:nvPr/>
        </p:nvSpPr>
        <p:spPr>
          <a:xfrm>
            <a:off x="5643752" y="2590322"/>
            <a:ext cx="4029166" cy="980638"/>
          </a:xfrm>
          <a:prstGeom prst="ellipse">
            <a:avLst/>
          </a:prstGeom>
          <a:solidFill>
            <a:srgbClr val="FFFF99"/>
          </a:solidFill>
          <a:ln w="15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>Five stars LOD</a:t>
            </a:r>
            <a:r>
              <a:rPr lang="it-IT" sz="2800" dirty="0" smtClean="0">
                <a:solidFill>
                  <a:srgbClr val="C00000"/>
                </a:solidFill>
                <a:latin typeface="Lucida Handwriting" panose="03010101010101010101" pitchFamily="66" charset="0"/>
              </a:rPr>
              <a:t>?</a:t>
            </a:r>
            <a:r>
              <a:rPr lang="it-IT" sz="2800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 </a:t>
            </a:r>
            <a:endParaRPr lang="it-IT" sz="28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10603"/>
            <a:ext cx="5064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4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Nobody’s perfect!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Is the ontology a </a:t>
            </a:r>
            <a:r>
              <a:rPr lang="it-IT" dirty="0" smtClean="0">
                <a:solidFill>
                  <a:srgbClr val="FF0000"/>
                </a:solidFill>
              </a:rPr>
              <a:t>shared</a:t>
            </a:r>
            <a:r>
              <a:rPr lang="it-IT" dirty="0" smtClean="0"/>
              <a:t> ontology?</a:t>
            </a:r>
          </a:p>
          <a:p>
            <a:r>
              <a:rPr lang="it-IT" dirty="0" smtClean="0"/>
              <a:t>Does it make </a:t>
            </a:r>
            <a:r>
              <a:rPr lang="it-IT" dirty="0" smtClean="0">
                <a:solidFill>
                  <a:srgbClr val="FF0000"/>
                </a:solidFill>
              </a:rPr>
              <a:t>reference</a:t>
            </a:r>
            <a:r>
              <a:rPr lang="it-IT" dirty="0" smtClean="0"/>
              <a:t> to well established ontologies? </a:t>
            </a:r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pic>
        <p:nvPicPr>
          <p:cNvPr id="1026" name="Picture 2" descr="E:\websites\w3c\talks\2014\handimatica2014\images\nessunoPerfet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14" y="1417638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3" y="437497"/>
            <a:ext cx="5064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7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Building ontologies: a methodology (or a rule of thumb?)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Analyze </a:t>
            </a:r>
            <a:r>
              <a:rPr lang="it-IT" dirty="0"/>
              <a:t>and model your </a:t>
            </a:r>
            <a:r>
              <a:rPr lang="it-IT" dirty="0" smtClean="0"/>
              <a:t>"world of interest"</a:t>
            </a:r>
          </a:p>
          <a:p>
            <a:r>
              <a:rPr lang="it-IT" dirty="0" smtClean="0"/>
              <a:t>Check existing ontologies:</a:t>
            </a:r>
          </a:p>
          <a:p>
            <a:pPr lvl="1"/>
            <a:r>
              <a:rPr lang="it-IT" dirty="0"/>
              <a:t>d</a:t>
            </a:r>
            <a:r>
              <a:rPr lang="it-IT" dirty="0" smtClean="0"/>
              <a:t>oes one </a:t>
            </a:r>
            <a:r>
              <a:rPr lang="it-IT" dirty="0" smtClean="0">
                <a:solidFill>
                  <a:srgbClr val="FF0000"/>
                </a:solidFill>
              </a:rPr>
              <a:t>fits</a:t>
            </a:r>
            <a:r>
              <a:rPr lang="it-IT" dirty="0" smtClean="0"/>
              <a:t> perfectly?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extend</a:t>
            </a:r>
            <a:r>
              <a:rPr lang="it-IT" dirty="0" smtClean="0"/>
              <a:t> one </a:t>
            </a:r>
            <a:r>
              <a:rPr lang="it-IT" dirty="0"/>
              <a:t>with your own </a:t>
            </a:r>
            <a:r>
              <a:rPr lang="it-IT" dirty="0" smtClean="0"/>
              <a:t>concepts?</a:t>
            </a:r>
            <a:endParaRPr lang="it-IT" dirty="0"/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combine</a:t>
            </a:r>
            <a:r>
              <a:rPr lang="it-IT" dirty="0" smtClean="0"/>
              <a:t> </a:t>
            </a:r>
            <a:r>
              <a:rPr lang="it-IT" dirty="0"/>
              <a:t>several existing </a:t>
            </a:r>
            <a:r>
              <a:rPr lang="it-IT" dirty="0" smtClean="0"/>
              <a:t>ontologies?</a:t>
            </a:r>
          </a:p>
          <a:p>
            <a:pPr lvl="1"/>
            <a:r>
              <a:rPr lang="it-IT" dirty="0"/>
              <a:t>f</a:t>
            </a:r>
            <a:r>
              <a:rPr lang="it-IT" dirty="0" smtClean="0"/>
              <a:t>ull </a:t>
            </a:r>
            <a:r>
              <a:rPr lang="it-IT" dirty="0" smtClean="0">
                <a:solidFill>
                  <a:srgbClr val="FF0000"/>
                </a:solidFill>
              </a:rPr>
              <a:t>import</a:t>
            </a:r>
            <a:r>
              <a:rPr lang="it-IT" dirty="0" smtClean="0"/>
              <a:t> or just </a:t>
            </a:r>
            <a:r>
              <a:rPr lang="it-IT" dirty="0" smtClean="0">
                <a:solidFill>
                  <a:srgbClr val="FF0000"/>
                </a:solidFill>
              </a:rPr>
              <a:t>refer</a:t>
            </a:r>
            <a:r>
              <a:rPr lang="it-IT" dirty="0" smtClean="0"/>
              <a:t> some class/properties?</a:t>
            </a:r>
          </a:p>
          <a:p>
            <a:r>
              <a:rPr lang="it-IT" dirty="0" smtClean="0"/>
              <a:t>Based on my own experience:</a:t>
            </a:r>
          </a:p>
          <a:p>
            <a:pPr lvl="1"/>
            <a:r>
              <a:rPr lang="it-IT" dirty="0" smtClean="0"/>
              <a:t>creating your own ontology is </a:t>
            </a:r>
            <a:r>
              <a:rPr lang="it-IT" dirty="0" smtClean="0">
                <a:solidFill>
                  <a:srgbClr val="FF0000"/>
                </a:solidFill>
              </a:rPr>
              <a:t>easier</a:t>
            </a:r>
            <a:r>
              <a:rPr lang="it-IT" dirty="0" smtClean="0"/>
              <a:t>, but </a:t>
            </a:r>
            <a:r>
              <a:rPr lang="it-IT" dirty="0" smtClean="0">
                <a:solidFill>
                  <a:srgbClr val="FF0000"/>
                </a:solidFill>
              </a:rPr>
              <a:t>less</a:t>
            </a:r>
            <a:r>
              <a:rPr lang="it-IT" dirty="0" smtClean="0"/>
              <a:t> effective</a:t>
            </a:r>
          </a:p>
          <a:p>
            <a:pPr lvl="1"/>
            <a:r>
              <a:rPr lang="it-IT" dirty="0" smtClean="0"/>
              <a:t>using/combining/extending existing ontologies is </a:t>
            </a:r>
            <a:r>
              <a:rPr lang="it-IT" dirty="0" smtClean="0">
                <a:solidFill>
                  <a:srgbClr val="FF0000"/>
                </a:solidFill>
              </a:rPr>
              <a:t>harder</a:t>
            </a:r>
            <a:r>
              <a:rPr lang="it-IT" dirty="0" smtClean="0"/>
              <a:t>, but </a:t>
            </a:r>
            <a:r>
              <a:rPr lang="it-IT" dirty="0" smtClean="0">
                <a:solidFill>
                  <a:srgbClr val="FF0000"/>
                </a:solidFill>
              </a:rPr>
              <a:t>more</a:t>
            </a:r>
            <a:r>
              <a:rPr lang="it-IT" dirty="0" smtClean="0"/>
              <a:t> effective</a:t>
            </a:r>
          </a:p>
          <a:p>
            <a:pPr lvl="1"/>
            <a:r>
              <a:rPr lang="it-IT" dirty="0"/>
              <a:t>k</a:t>
            </a:r>
            <a:r>
              <a:rPr lang="it-IT" dirty="0" smtClean="0"/>
              <a:t>eep </a:t>
            </a:r>
            <a:r>
              <a:rPr lang="it-IT" dirty="0" smtClean="0">
                <a:solidFill>
                  <a:srgbClr val="FF0000"/>
                </a:solidFill>
              </a:rPr>
              <a:t>intensional</a:t>
            </a:r>
            <a:r>
              <a:rPr lang="it-IT" dirty="0" smtClean="0"/>
              <a:t> and </a:t>
            </a:r>
            <a:r>
              <a:rPr lang="it-IT" dirty="0">
                <a:solidFill>
                  <a:srgbClr val="FF0000"/>
                </a:solidFill>
              </a:rPr>
              <a:t>extensional</a:t>
            </a:r>
            <a:r>
              <a:rPr lang="it-IT" dirty="0"/>
              <a:t> components </a:t>
            </a:r>
            <a:r>
              <a:rPr lang="it-IT" dirty="0" smtClean="0">
                <a:solidFill>
                  <a:srgbClr val="FF0000"/>
                </a:solidFill>
              </a:rPr>
              <a:t>separated</a:t>
            </a:r>
            <a:r>
              <a:rPr lang="it-IT" dirty="0" smtClean="0"/>
              <a:t> </a:t>
            </a:r>
          </a:p>
          <a:p>
            <a:pPr lvl="1"/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6033248" y="2106705"/>
            <a:ext cx="2528048" cy="738664"/>
          </a:xfrm>
          <a:prstGeom prst="rect">
            <a:avLst/>
          </a:prstGeom>
          <a:solidFill>
            <a:srgbClr val="FFFF99"/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  <a:latin typeface="+mn-lt"/>
              </a:rPr>
              <a:t>Content of this slide does not necessary reflect the W3C position </a:t>
            </a:r>
            <a:endParaRPr lang="it-IT" sz="1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568"/>
            <a:ext cx="5064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9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Ready to start?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User requirements</a:t>
            </a:r>
          </a:p>
          <a:p>
            <a:pPr lvl="1"/>
            <a:r>
              <a:rPr lang="it-IT" dirty="0"/>
              <a:t>Integrated view of </a:t>
            </a:r>
            <a:r>
              <a:rPr lang="it-IT" dirty="0" smtClean="0"/>
              <a:t>information</a:t>
            </a:r>
            <a:endParaRPr lang="it-IT" dirty="0"/>
          </a:p>
          <a:p>
            <a:r>
              <a:rPr lang="it-IT" dirty="0" smtClean="0"/>
              <a:t>Data </a:t>
            </a:r>
            <a:r>
              <a:rPr lang="it-IT" dirty="0"/>
              <a:t>fusion: </a:t>
            </a:r>
            <a:r>
              <a:rPr lang="it-IT" dirty="0" smtClean="0"/>
              <a:t>some well known problems</a:t>
            </a:r>
          </a:p>
          <a:p>
            <a:pPr lvl="1"/>
            <a:r>
              <a:rPr lang="it-IT" dirty="0" smtClean="0"/>
              <a:t>Schema </a:t>
            </a:r>
            <a:r>
              <a:rPr lang="it-IT" dirty="0"/>
              <a:t>mapping </a:t>
            </a:r>
          </a:p>
          <a:p>
            <a:pPr lvl="1"/>
            <a:r>
              <a:rPr lang="it-IT" dirty="0" smtClean="0"/>
              <a:t>Conflict resolution: inconsistencies</a:t>
            </a:r>
            <a:endParaRPr lang="it-IT" dirty="0"/>
          </a:p>
          <a:p>
            <a:pPr lvl="1"/>
            <a:r>
              <a:rPr lang="it-IT" dirty="0" smtClean="0"/>
              <a:t>Trust / Information quality</a:t>
            </a:r>
            <a:endParaRPr lang="it-IT" dirty="0"/>
          </a:p>
          <a:p>
            <a:r>
              <a:rPr lang="it-IT" dirty="0" smtClean="0"/>
              <a:t>Reuse issues</a:t>
            </a:r>
          </a:p>
          <a:p>
            <a:pPr lvl="1"/>
            <a:r>
              <a:rPr lang="it-IT" dirty="0" smtClean="0"/>
              <a:t>Licences </a:t>
            </a:r>
          </a:p>
          <a:p>
            <a:r>
              <a:rPr lang="it-IT" dirty="0" smtClean="0"/>
              <a:t>Implementation issues</a:t>
            </a:r>
          </a:p>
          <a:p>
            <a:pPr lvl="1"/>
            <a:r>
              <a:rPr lang="it-IT" dirty="0" smtClean="0"/>
              <a:t>How to publish</a:t>
            </a:r>
          </a:p>
          <a:p>
            <a:pPr lvl="1"/>
            <a:r>
              <a:rPr lang="it-IT" dirty="0" smtClean="0"/>
              <a:t>Platforms</a:t>
            </a:r>
          </a:p>
          <a:p>
            <a:r>
              <a:rPr lang="en-US" dirty="0"/>
              <a:t>Aim: five </a:t>
            </a:r>
            <a:r>
              <a:rPr lang="en-US" dirty="0" smtClean="0"/>
              <a:t>(or seven?)star </a:t>
            </a:r>
            <a:r>
              <a:rPr lang="en-US" dirty="0"/>
              <a:t>dataset, rich and shared </a:t>
            </a:r>
            <a:r>
              <a:rPr lang="en-US" dirty="0" smtClean="0"/>
              <a:t>ontology. </a:t>
            </a:r>
            <a:br>
              <a:rPr lang="en-US" dirty="0" smtClean="0"/>
            </a:br>
            <a:r>
              <a:rPr lang="en-US" dirty="0" smtClean="0"/>
              <a:t>However: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best is the enemy of the </a:t>
            </a:r>
            <a:r>
              <a:rPr lang="en-US" dirty="0" smtClean="0"/>
              <a:t>good.</a:t>
            </a:r>
            <a:endParaRPr lang="it-IT" dirty="0" smtClean="0"/>
          </a:p>
          <a:p>
            <a:pPr lvl="1"/>
            <a:r>
              <a:rPr lang="en-US" dirty="0"/>
              <a:t>The important is to start, even with raw data</a:t>
            </a:r>
            <a:endParaRPr lang="it-IT" dirty="0"/>
          </a:p>
          <a:p>
            <a:pPr lvl="1"/>
            <a:r>
              <a:rPr lang="en-US" i="1" dirty="0" smtClean="0"/>
              <a:t>“One </a:t>
            </a:r>
            <a:r>
              <a:rPr lang="en-US" i="1" dirty="0"/>
              <a:t>small step for man. One giant leap for mankind</a:t>
            </a:r>
            <a:r>
              <a:rPr lang="en-US" i="1" dirty="0" smtClean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9" y="350838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85" y="4967667"/>
            <a:ext cx="1426464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E:\DaVecchioNotebook\Documenti\Papers&amp;Slides2015\LOD&amp;SHOAH\dataFus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19" y="1297895"/>
            <a:ext cx="2523201" cy="32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References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3" tooltip="http://www.w3.org/DesignIssues/LinkedData.html"/>
              </a:rPr>
              <a:t>Linked Data (Tim Berners-Lee)</a:t>
            </a:r>
            <a:r>
              <a:rPr lang="en-US" dirty="0"/>
              <a:t> </a:t>
            </a:r>
          </a:p>
          <a:p>
            <a:r>
              <a:rPr lang="en-US" dirty="0">
                <a:hlinkClick r:id="rId4" tooltip="http://www.ted.com/talks/tim_berners_lee_on_the_next_web.html"/>
              </a:rPr>
              <a:t>Tim Berners-Lee on the next Web</a:t>
            </a:r>
            <a:r>
              <a:rPr lang="en-US" dirty="0"/>
              <a:t> (</a:t>
            </a:r>
            <a:r>
              <a:rPr lang="en-US" dirty="0" err="1"/>
              <a:t>presentazione</a:t>
            </a:r>
            <a:r>
              <a:rPr lang="en-US" dirty="0"/>
              <a:t> a TED2009, con </a:t>
            </a:r>
            <a:r>
              <a:rPr lang="en-US" dirty="0" err="1"/>
              <a:t>sottotitoli</a:t>
            </a:r>
            <a:r>
              <a:rPr lang="en-US" dirty="0"/>
              <a:t> in </a:t>
            </a:r>
            <a:r>
              <a:rPr lang="en-US" dirty="0" err="1"/>
              <a:t>varie</a:t>
            </a:r>
            <a:r>
              <a:rPr lang="en-US" dirty="0"/>
              <a:t> </a:t>
            </a:r>
            <a:r>
              <a:rPr lang="en-US" dirty="0" err="1"/>
              <a:t>lingue</a:t>
            </a:r>
            <a:r>
              <a:rPr lang="en-US" dirty="0"/>
              <a:t>) </a:t>
            </a:r>
          </a:p>
          <a:p>
            <a:r>
              <a:rPr lang="en-US" dirty="0">
                <a:hlinkClick r:id="rId5"/>
              </a:rPr>
              <a:t>http://esw.w3.org/LinkedData</a:t>
            </a:r>
            <a:r>
              <a:rPr lang="en-US" dirty="0"/>
              <a:t> (Wiki W3C) </a:t>
            </a:r>
          </a:p>
          <a:p>
            <a:r>
              <a:rPr lang="en-US" dirty="0">
                <a:hlinkClick r:id="rId6"/>
              </a:rPr>
              <a:t>http://linkeddata.org/</a:t>
            </a:r>
            <a:r>
              <a:rPr lang="en-US" dirty="0"/>
              <a:t> </a:t>
            </a:r>
          </a:p>
          <a:p>
            <a:r>
              <a:rPr lang="en-US" dirty="0">
                <a:hlinkClick r:id="rId7" tooltip="http://tomheath.com/papers/bizer-heath-berners-lee-ijswis-linked-data.pdf"/>
              </a:rPr>
              <a:t>Linked Data - The Story So Far</a:t>
            </a:r>
            <a:r>
              <a:rPr lang="en-US" dirty="0"/>
              <a:t> (</a:t>
            </a:r>
            <a:r>
              <a:rPr lang="en-US" dirty="0" err="1"/>
              <a:t>Bizer</a:t>
            </a:r>
            <a:r>
              <a:rPr lang="en-US" dirty="0"/>
              <a:t>, </a:t>
            </a:r>
            <a:r>
              <a:rPr lang="en-US" dirty="0" err="1"/>
              <a:t>Heath,Berners</a:t>
            </a:r>
            <a:r>
              <a:rPr lang="en-US" dirty="0"/>
              <a:t>-Lee) - preprint </a:t>
            </a:r>
          </a:p>
          <a:p>
            <a:r>
              <a:rPr lang="en-US" dirty="0"/>
              <a:t>Tom Heath, Christian </a:t>
            </a:r>
            <a:r>
              <a:rPr lang="en-US" dirty="0" err="1"/>
              <a:t>Bizer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Linked Data: Evolving the Web into a Global Data Space</a:t>
            </a:r>
            <a:r>
              <a:rPr lang="en-US" dirty="0"/>
              <a:t> </a:t>
            </a:r>
          </a:p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9" y="350838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2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LOD have been part of the Web since its inception</a:t>
            </a:r>
          </a:p>
          <a:p>
            <a:r>
              <a:rPr lang="it-IT" dirty="0" smtClean="0"/>
              <a:t>The main benefit is to </a:t>
            </a:r>
            <a:r>
              <a:rPr lang="it-IT" dirty="0" smtClean="0">
                <a:solidFill>
                  <a:srgbClr val="FF0000"/>
                </a:solidFill>
              </a:rPr>
              <a:t>share</a:t>
            </a:r>
            <a:r>
              <a:rPr lang="it-IT" dirty="0" smtClean="0"/>
              <a:t> and </a:t>
            </a:r>
            <a:r>
              <a:rPr lang="it-IT" dirty="0" smtClean="0">
                <a:solidFill>
                  <a:srgbClr val="FF0000"/>
                </a:solidFill>
              </a:rPr>
              <a:t>improve</a:t>
            </a:r>
            <a:r>
              <a:rPr lang="it-IT" dirty="0" smtClean="0"/>
              <a:t> knowledge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RDF</a:t>
            </a:r>
            <a:r>
              <a:rPr lang="it-IT" dirty="0" smtClean="0"/>
              <a:t> is the basis</a:t>
            </a:r>
          </a:p>
          <a:p>
            <a:r>
              <a:rPr lang="it-IT" dirty="0" smtClean="0"/>
              <a:t>SW technologies are crucial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Share</a:t>
            </a:r>
            <a:r>
              <a:rPr lang="it-IT" dirty="0" smtClean="0"/>
              <a:t> ontologies (intension)!</a:t>
            </a:r>
          </a:p>
          <a:p>
            <a:r>
              <a:rPr lang="it-IT" dirty="0" smtClean="0"/>
              <a:t>Keep data </a:t>
            </a:r>
            <a:r>
              <a:rPr lang="it-IT" dirty="0" smtClean="0">
                <a:solidFill>
                  <a:srgbClr val="FF0000"/>
                </a:solidFill>
              </a:rPr>
              <a:t>decentralized</a:t>
            </a:r>
            <a:r>
              <a:rPr lang="it-IT" dirty="0" smtClean="0"/>
              <a:t> </a:t>
            </a:r>
            <a:r>
              <a:rPr lang="it-IT" dirty="0"/>
              <a:t>(extension</a:t>
            </a:r>
            <a:r>
              <a:rPr lang="it-IT" dirty="0" smtClean="0"/>
              <a:t>)!</a:t>
            </a:r>
          </a:p>
          <a:p>
            <a:r>
              <a:rPr lang="it-IT" dirty="0" smtClean="0"/>
              <a:t>START NOW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6" y="350838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2496" y="5225219"/>
            <a:ext cx="5524269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Thank you for your attention! </a:t>
            </a:r>
            <a:endParaRPr lang="it-IT" sz="2800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2255" y="3894967"/>
            <a:ext cx="1313180" cy="98488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pPr algn="ctr"/>
            <a:r>
              <a:rPr lang="it-IT" b="1" dirty="0" smtClean="0">
                <a:latin typeface="+mn-lt"/>
              </a:rPr>
              <a:t>Questions</a:t>
            </a:r>
            <a:endParaRPr lang="it-IT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0983" y="5857149"/>
            <a:ext cx="6922034" cy="33855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FF"/>
                </a:solidFill>
                <a:latin typeface="+mn-lt"/>
              </a:rPr>
              <a:t>Slides at: </a:t>
            </a:r>
            <a:r>
              <a:rPr lang="it-IT" sz="1600" b="1" dirty="0" smtClean="0">
                <a:solidFill>
                  <a:srgbClr val="3333FF"/>
                </a:solidFill>
                <a:latin typeface="+mn-lt"/>
                <a:hlinkClick r:id="rId4"/>
              </a:rPr>
              <a:t>http://www.orestesignore.eu/education/lda/slides/lod.pdf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2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Once upon a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84494"/>
            <a:ext cx="8229601" cy="4010119"/>
          </a:xfrm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it-IT" dirty="0" smtClean="0"/>
              <a:t>1970(?) A boy was talking with his father:</a:t>
            </a:r>
          </a:p>
          <a:p>
            <a:pPr lvl="1">
              <a:defRPr/>
            </a:pPr>
            <a:r>
              <a:rPr lang="it-IT" dirty="0" smtClean="0"/>
              <a:t>How to make a computer intuitive, able to complete </a:t>
            </a:r>
            <a:r>
              <a:rPr lang="it-IT" dirty="0" smtClean="0">
                <a:solidFill>
                  <a:srgbClr val="FF0000"/>
                </a:solidFill>
              </a:rPr>
              <a:t>connections</a:t>
            </a:r>
            <a:r>
              <a:rPr lang="it-IT" dirty="0" smtClean="0"/>
              <a:t> as the brain did</a:t>
            </a:r>
          </a:p>
          <a:p>
            <a:pPr>
              <a:defRPr/>
            </a:pPr>
            <a:r>
              <a:rPr lang="it-IT" dirty="0" smtClean="0"/>
              <a:t>1980, while at CERN:</a:t>
            </a:r>
          </a:p>
          <a:p>
            <a:pPr lvl="1">
              <a:defRPr/>
            </a:pPr>
            <a:r>
              <a:rPr lang="it-IT" i="1" dirty="0" smtClean="0"/>
              <a:t>Suppose </a:t>
            </a:r>
            <a:r>
              <a:rPr lang="it-IT" i="1" dirty="0"/>
              <a:t>all the information stored on  </a:t>
            </a:r>
            <a:r>
              <a:rPr lang="it-IT" i="1" dirty="0" smtClean="0"/>
              <a:t>computers </a:t>
            </a:r>
            <a:r>
              <a:rPr lang="it-IT" i="1" dirty="0"/>
              <a:t>everywhere were linked.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Suppose </a:t>
            </a:r>
            <a:r>
              <a:rPr lang="it-IT" i="1" dirty="0"/>
              <a:t>I could program my computer to create a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space </a:t>
            </a:r>
            <a:r>
              <a:rPr lang="it-IT" i="1" dirty="0"/>
              <a:t>in which </a:t>
            </a:r>
            <a:r>
              <a:rPr lang="it-IT" i="1" dirty="0">
                <a:solidFill>
                  <a:srgbClr val="FF0000"/>
                </a:solidFill>
              </a:rPr>
              <a:t>anything could be linked to </a:t>
            </a:r>
            <a:r>
              <a:rPr lang="it-IT" i="1" dirty="0" smtClean="0">
                <a:solidFill>
                  <a:srgbClr val="FF0000"/>
                </a:solidFill>
              </a:rPr>
              <a:t>anything</a:t>
            </a:r>
            <a:r>
              <a:rPr lang="it-IT" i="1" dirty="0" smtClean="0"/>
              <a:t>…</a:t>
            </a:r>
            <a:br>
              <a:rPr lang="it-IT" i="1" dirty="0" smtClean="0"/>
            </a:br>
            <a:r>
              <a:rPr lang="it-IT" i="1" dirty="0" smtClean="0"/>
              <a:t>There would be a </a:t>
            </a:r>
            <a:r>
              <a:rPr lang="it-IT" i="1" dirty="0" smtClean="0">
                <a:solidFill>
                  <a:srgbClr val="FF0000"/>
                </a:solidFill>
              </a:rPr>
              <a:t>single, global information space</a:t>
            </a:r>
            <a:r>
              <a:rPr lang="it-IT" i="1" dirty="0" smtClean="0"/>
              <a:t>.</a:t>
            </a:r>
            <a:r>
              <a:rPr lang="it-IT" dirty="0" smtClean="0"/>
              <a:t> </a:t>
            </a:r>
          </a:p>
          <a:p>
            <a:pPr>
              <a:defRPr/>
            </a:pPr>
            <a:r>
              <a:rPr lang="it-IT" dirty="0" smtClean="0"/>
              <a:t>1989 </a:t>
            </a:r>
            <a:r>
              <a:rPr lang="it-IT" dirty="0">
                <a:hlinkClick r:id="rId3"/>
              </a:rPr>
              <a:t>Vague but exiciting</a:t>
            </a:r>
            <a:r>
              <a:rPr lang="it-IT" dirty="0"/>
              <a:t> </a:t>
            </a:r>
            <a:endParaRPr lang="it-IT" dirty="0" smtClean="0"/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…and there was the Web…</a:t>
            </a:r>
          </a:p>
          <a:p>
            <a:pPr>
              <a:defRPr/>
            </a:pPr>
            <a:r>
              <a:rPr lang="it-IT" dirty="0" smtClean="0"/>
              <a:t>1994 </a:t>
            </a:r>
          </a:p>
          <a:p>
            <a:pPr lvl="1">
              <a:defRPr/>
            </a:pPr>
            <a:r>
              <a:rPr lang="it-IT" dirty="0" smtClean="0"/>
              <a:t>“</a:t>
            </a:r>
            <a:r>
              <a:rPr lang="it-IT" dirty="0"/>
              <a:t>The very first </a:t>
            </a:r>
            <a:r>
              <a:rPr lang="it-IT" i="1" dirty="0"/>
              <a:t>International World Wide Web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Conference</a:t>
            </a:r>
            <a:r>
              <a:rPr lang="it-IT" dirty="0"/>
              <a:t>, at CERN, Geneva, Switzerland, in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September </a:t>
            </a:r>
            <a:r>
              <a:rPr lang="it-IT" dirty="0"/>
              <a:t>1994”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hlinkClick r:id="rId4"/>
              </a:rPr>
              <a:t>http</a:t>
            </a:r>
            <a:r>
              <a:rPr lang="it-IT" dirty="0">
                <a:hlinkClick r:id="rId4"/>
              </a:rPr>
              <a:t>://www.w3.org/Talks/WWW94Tim/</a:t>
            </a:r>
            <a:r>
              <a:rPr lang="it-IT" dirty="0"/>
              <a:t> 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1999 </a:t>
            </a:r>
            <a:r>
              <a:rPr lang="it-IT" dirty="0" smtClean="0">
                <a:hlinkClick r:id="rId5"/>
              </a:rPr>
              <a:t>Semantic Web Activity</a:t>
            </a:r>
            <a:r>
              <a:rPr lang="it-IT" dirty="0" smtClean="0"/>
              <a:t> in W3C </a:t>
            </a:r>
            <a:br>
              <a:rPr lang="it-IT" dirty="0" smtClean="0"/>
            </a:br>
            <a:r>
              <a:rPr lang="it-IT" dirty="0" smtClean="0"/>
              <a:t>(now: </a:t>
            </a:r>
            <a:r>
              <a:rPr lang="it-IT" dirty="0" smtClean="0">
                <a:hlinkClick r:id="rId6"/>
              </a:rPr>
              <a:t>Data Activity</a:t>
            </a:r>
            <a:r>
              <a:rPr lang="it-IT" dirty="0" smtClean="0"/>
              <a:t>) </a:t>
            </a:r>
          </a:p>
          <a:p>
            <a:pPr>
              <a:defRPr/>
            </a:pPr>
            <a:r>
              <a:rPr lang="it-IT" dirty="0" smtClean="0"/>
              <a:t>2007 </a:t>
            </a:r>
            <a:r>
              <a:rPr lang="it-IT" dirty="0" smtClean="0">
                <a:hlinkClick r:id="rId7"/>
              </a:rPr>
              <a:t>LOD</a:t>
            </a:r>
            <a:r>
              <a:rPr lang="it-IT" dirty="0"/>
              <a:t> </a:t>
            </a:r>
            <a:r>
              <a:rPr lang="it-IT" dirty="0" smtClean="0"/>
              <a:t>(W3C Linking Open Data project)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72828-2E91-420F-A440-63EE0252B257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68" y="3287059"/>
            <a:ext cx="193548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:\websites\w3c\talks\2014\pianetagalileo\images\weav2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3" y="274637"/>
            <a:ext cx="1189939" cy="17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3.org/Icons/SW/sw-cub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5380056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75" y="5837256"/>
            <a:ext cx="438950" cy="29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0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architecture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Decentralization</a:t>
            </a:r>
          </a:p>
          <a:p>
            <a:r>
              <a:rPr lang="it-IT" dirty="0" smtClean="0"/>
              <a:t>Basics</a:t>
            </a:r>
          </a:p>
          <a:p>
            <a:pPr lvl="1"/>
            <a:r>
              <a:rPr lang="it-IT" dirty="0" smtClean="0"/>
              <a:t>URI</a:t>
            </a:r>
          </a:p>
          <a:p>
            <a:pPr lvl="2"/>
            <a:r>
              <a:rPr lang="it-IT" dirty="0" smtClean="0"/>
              <a:t>The most fundamental innovation of the Web</a:t>
            </a:r>
          </a:p>
          <a:p>
            <a:pPr lvl="2"/>
            <a:r>
              <a:rPr lang="it-IT" dirty="0" smtClean="0"/>
              <a:t>Can address everything (resources, concepts)</a:t>
            </a:r>
          </a:p>
          <a:p>
            <a:pPr lvl="1"/>
            <a:r>
              <a:rPr lang="it-IT" dirty="0" smtClean="0"/>
              <a:t>HTTP</a:t>
            </a:r>
          </a:p>
          <a:p>
            <a:pPr lvl="2"/>
            <a:r>
              <a:rPr lang="it-IT" dirty="0" smtClean="0"/>
              <a:t>Format negotiation</a:t>
            </a:r>
          </a:p>
          <a:p>
            <a:pPr lvl="2"/>
            <a:r>
              <a:rPr lang="it-IT" dirty="0" smtClean="0"/>
              <a:t>Protocol to fetch resources</a:t>
            </a:r>
          </a:p>
          <a:p>
            <a:pPr lvl="1"/>
            <a:r>
              <a:rPr lang="it-IT" dirty="0" smtClean="0"/>
              <a:t>HTML</a:t>
            </a:r>
          </a:p>
          <a:p>
            <a:pPr lvl="2"/>
            <a:r>
              <a:rPr lang="it-IT" dirty="0" smtClean="0"/>
              <a:t>Structuring documents</a:t>
            </a:r>
          </a:p>
          <a:p>
            <a:r>
              <a:rPr lang="it-IT" dirty="0" smtClean="0"/>
              <a:t>RDF (Resource Description Framework)</a:t>
            </a:r>
          </a:p>
          <a:p>
            <a:pPr lvl="1"/>
            <a:r>
              <a:rPr lang="it-IT" dirty="0" smtClean="0"/>
              <a:t>will be for the Semantic Web what HTML has been for the Web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4" y="555809"/>
            <a:ext cx="109728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of Data and Semantic Web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48" y="1317812"/>
            <a:ext cx="8259812" cy="4808351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Semantic Web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Extends</a:t>
            </a:r>
            <a:r>
              <a:rPr lang="it-IT" dirty="0" smtClean="0"/>
              <a:t> Web principles from documents to data</a:t>
            </a:r>
          </a:p>
          <a:p>
            <a:pPr lvl="1"/>
            <a:r>
              <a:rPr lang="it-IT" dirty="0" smtClean="0"/>
              <a:t>Creates the “</a:t>
            </a:r>
            <a:r>
              <a:rPr lang="it-IT" i="1" dirty="0" smtClean="0">
                <a:solidFill>
                  <a:srgbClr val="FF0000"/>
                </a:solidFill>
              </a:rPr>
              <a:t>Web </a:t>
            </a:r>
            <a:r>
              <a:rPr lang="it-IT" i="1" dirty="0">
                <a:solidFill>
                  <a:srgbClr val="FF0000"/>
                </a:solidFill>
              </a:rPr>
              <a:t>of Data</a:t>
            </a:r>
            <a:r>
              <a:rPr lang="it-IT" dirty="0"/>
              <a:t>” </a:t>
            </a:r>
          </a:p>
          <a:p>
            <a:r>
              <a:rPr lang="it-IT" dirty="0" smtClean="0"/>
              <a:t>Data (and not only data) can be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s</a:t>
            </a:r>
            <a:r>
              <a:rPr lang="it-IT" dirty="0" smtClean="0">
                <a:solidFill>
                  <a:srgbClr val="FF0000"/>
                </a:solidFill>
              </a:rPr>
              <a:t>hared</a:t>
            </a:r>
            <a:r>
              <a:rPr lang="it-IT" dirty="0" smtClean="0"/>
              <a:t> and </a:t>
            </a:r>
            <a:r>
              <a:rPr lang="it-IT" dirty="0" smtClean="0">
                <a:solidFill>
                  <a:srgbClr val="FF0000"/>
                </a:solidFill>
              </a:rPr>
              <a:t>reused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in the Web</a:t>
            </a:r>
          </a:p>
          <a:p>
            <a:r>
              <a:rPr lang="it-IT" dirty="0" smtClean="0"/>
              <a:t>RDF</a:t>
            </a:r>
          </a:p>
          <a:p>
            <a:pPr lvl="1"/>
            <a:r>
              <a:rPr lang="it-IT" u="sng" dirty="0" smtClean="0">
                <a:solidFill>
                  <a:srgbClr val="FF0000"/>
                </a:solidFill>
              </a:rPr>
              <a:t>R</a:t>
            </a:r>
            <a:r>
              <a:rPr lang="it-IT" dirty="0" smtClean="0"/>
              <a:t>esource </a:t>
            </a:r>
            <a:r>
              <a:rPr lang="it-IT" u="sng" dirty="0" smtClean="0">
                <a:solidFill>
                  <a:srgbClr val="FF0000"/>
                </a:solidFill>
              </a:rPr>
              <a:t>D</a:t>
            </a:r>
            <a:r>
              <a:rPr lang="it-IT" dirty="0" smtClean="0"/>
              <a:t>escription</a:t>
            </a:r>
            <a:br>
              <a:rPr lang="it-IT" dirty="0" smtClean="0"/>
            </a:br>
            <a:r>
              <a:rPr lang="it-IT" u="sng" dirty="0" smtClean="0">
                <a:solidFill>
                  <a:srgbClr val="FF0000"/>
                </a:solidFill>
              </a:rPr>
              <a:t>F</a:t>
            </a:r>
            <a:r>
              <a:rPr lang="it-IT" dirty="0" smtClean="0"/>
              <a:t>ramework </a:t>
            </a:r>
          </a:p>
          <a:p>
            <a:pPr lvl="1"/>
            <a:r>
              <a:rPr lang="it-IT" dirty="0" smtClean="0"/>
              <a:t>gives the </a:t>
            </a:r>
            <a:r>
              <a:rPr lang="it-IT" dirty="0" smtClean="0">
                <a:solidFill>
                  <a:srgbClr val="FF0000"/>
                </a:solidFill>
              </a:rPr>
              <a:t>abstraction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layer</a:t>
            </a:r>
            <a:r>
              <a:rPr lang="it-IT" dirty="0" smtClean="0"/>
              <a:t> to integrate data </a:t>
            </a:r>
            <a:br>
              <a:rPr lang="it-IT" dirty="0" smtClean="0"/>
            </a:br>
            <a:r>
              <a:rPr lang="it-IT" dirty="0" smtClean="0"/>
              <a:t>on the Web</a:t>
            </a:r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33" y="3316943"/>
            <a:ext cx="3926967" cy="219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029"/>
            <a:ext cx="740664" cy="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Linked Data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48" y="1317812"/>
            <a:ext cx="8259812" cy="4808351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term used to describe a recommended best practice for </a:t>
            </a:r>
            <a:r>
              <a:rPr lang="en-US" i="1" dirty="0">
                <a:solidFill>
                  <a:srgbClr val="FF0000"/>
                </a:solidFill>
              </a:rPr>
              <a:t>exposing</a:t>
            </a:r>
            <a:r>
              <a:rPr lang="en-US" dirty="0"/>
              <a:t>, </a:t>
            </a:r>
            <a:r>
              <a:rPr lang="en-US" i="1" dirty="0">
                <a:solidFill>
                  <a:srgbClr val="FF0000"/>
                </a:solidFill>
              </a:rPr>
              <a:t>sharing</a:t>
            </a:r>
            <a:r>
              <a:rPr lang="en-US" dirty="0"/>
              <a:t>, and </a:t>
            </a:r>
            <a:r>
              <a:rPr lang="en-US" i="1" dirty="0">
                <a:solidFill>
                  <a:srgbClr val="FF0000"/>
                </a:solidFill>
              </a:rPr>
              <a:t>connecting</a:t>
            </a:r>
            <a:r>
              <a:rPr lang="en-US" dirty="0"/>
              <a:t> pieces of data, information, and knowledge on the Semantic Web using </a:t>
            </a:r>
            <a:r>
              <a:rPr lang="en-US" dirty="0">
                <a:solidFill>
                  <a:srgbClr val="FF0000"/>
                </a:solidFill>
              </a:rPr>
              <a:t>URIs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RDF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(</a:t>
            </a:r>
            <a:r>
              <a:rPr lang="en-US" dirty="0" smtClean="0"/>
              <a:t>quoted in </a:t>
            </a:r>
            <a:r>
              <a:rPr lang="en-US" dirty="0" smtClean="0"/>
              <a:t>Wikipedia</a:t>
            </a:r>
            <a:r>
              <a:rPr lang="en-US" dirty="0"/>
              <a:t>) </a:t>
            </a:r>
            <a:endParaRPr lang="en-US" dirty="0" smtClean="0"/>
          </a:p>
          <a:p>
            <a:r>
              <a:rPr lang="it-IT" dirty="0" smtClean="0"/>
              <a:t>See also:</a:t>
            </a:r>
            <a:endParaRPr lang="it-IT" dirty="0" smtClean="0"/>
          </a:p>
          <a:p>
            <a:pPr lvl="1"/>
            <a:r>
              <a:rPr lang="it-IT" dirty="0" smtClean="0">
                <a:hlinkClick r:id="rId3"/>
              </a:rPr>
              <a:t>http</a:t>
            </a:r>
            <a:r>
              <a:rPr lang="it-IT" dirty="0">
                <a:hlinkClick r:id="rId3"/>
              </a:rPr>
              <a:t>://linkeddata.org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pPr lvl="1"/>
            <a:r>
              <a:rPr lang="it-IT" dirty="0" smtClean="0">
                <a:hlinkClick r:id="rId4"/>
              </a:rPr>
              <a:t>http</a:t>
            </a:r>
            <a:r>
              <a:rPr lang="it-IT" dirty="0">
                <a:hlinkClick r:id="rId4"/>
              </a:rPr>
              <a:t>://www.w3.org/standards/semanticweb/data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3" y="274638"/>
            <a:ext cx="14636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6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the benefits (1)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1659"/>
          </a:xfrm>
        </p:spPr>
        <p:txBody>
          <a:bodyPr>
            <a:normAutofit/>
          </a:bodyPr>
          <a:lstStyle/>
          <a:p>
            <a:r>
              <a:rPr lang="it-IT" altLang="it-IT" dirty="0" smtClean="0">
                <a:latin typeface="Arial" charset="0"/>
                <a:cs typeface="Arial" charset="0"/>
              </a:rPr>
              <a:t>From the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Web of Documents </a:t>
            </a:r>
            <a:r>
              <a:rPr lang="it-IT" altLang="it-IT" dirty="0" smtClean="0">
                <a:latin typeface="Arial" charset="0"/>
                <a:cs typeface="Arial" charset="0"/>
              </a:rPr>
              <a:t>…</a:t>
            </a:r>
          </a:p>
          <a:p>
            <a:pPr lvl="1"/>
            <a:r>
              <a:rPr lang="it-IT" altLang="it-IT" dirty="0" smtClean="0">
                <a:latin typeface="Arial" charset="0"/>
              </a:rPr>
              <a:t>A global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filesystem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Documents</a:t>
            </a:r>
            <a:r>
              <a:rPr lang="it-IT" altLang="it-IT" dirty="0" smtClean="0">
                <a:latin typeface="Arial" charset="0"/>
              </a:rPr>
              <a:t> are the primary objects</a:t>
            </a:r>
          </a:p>
          <a:p>
            <a:pPr lvl="1"/>
            <a:r>
              <a:rPr lang="it-IT" altLang="it-IT" dirty="0" smtClean="0">
                <a:latin typeface="Arial" charset="0"/>
              </a:rPr>
              <a:t>(Fairly structured) </a:t>
            </a:r>
            <a:br>
              <a:rPr lang="it-IT" altLang="it-IT" dirty="0" smtClean="0">
                <a:latin typeface="Arial" charset="0"/>
              </a:rPr>
            </a:br>
            <a:r>
              <a:rPr lang="it-IT" altLang="it-IT" dirty="0" smtClean="0">
                <a:latin typeface="Arial" charset="0"/>
              </a:rPr>
              <a:t>documents connected by </a:t>
            </a:r>
            <a:br>
              <a:rPr lang="it-IT" altLang="it-IT" dirty="0" smtClean="0">
                <a:latin typeface="Arial" charset="0"/>
              </a:rPr>
            </a:b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untyped links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Implicit semantics </a:t>
            </a:r>
            <a:r>
              <a:rPr lang="it-IT" altLang="it-IT" dirty="0" smtClean="0">
                <a:latin typeface="Arial" charset="0"/>
              </a:rPr>
              <a:t>of </a:t>
            </a:r>
            <a:br>
              <a:rPr lang="it-IT" altLang="it-IT" dirty="0" smtClean="0">
                <a:latin typeface="Arial" charset="0"/>
              </a:rPr>
            </a:br>
            <a:r>
              <a:rPr lang="it-IT" altLang="it-IT" dirty="0" smtClean="0">
                <a:latin typeface="Arial" charset="0"/>
              </a:rPr>
              <a:t>content and links</a:t>
            </a:r>
          </a:p>
          <a:p>
            <a:pPr lvl="1"/>
            <a:r>
              <a:rPr lang="it-IT" altLang="it-IT" dirty="0" smtClean="0">
                <a:latin typeface="Arial" charset="0"/>
              </a:rPr>
              <a:t>Designed for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human</a:t>
            </a:r>
            <a:r>
              <a:rPr lang="it-IT" altLang="it-IT" dirty="0" smtClean="0">
                <a:latin typeface="Arial" charset="0"/>
              </a:rPr>
              <a:t> consumption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Simplicity</a:t>
            </a:r>
            <a:r>
              <a:rPr lang="it-IT" altLang="it-IT" dirty="0" smtClean="0">
                <a:latin typeface="Arial" charset="0"/>
              </a:rPr>
              <a:t> … but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disconnected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09CB0-702C-44F8-8D90-BDB1FCCC6E25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98" y="3129932"/>
            <a:ext cx="3407283" cy="174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5" y="286068"/>
            <a:ext cx="1508760" cy="113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LOD: the benefits (cont.)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dirty="0" smtClean="0">
                <a:latin typeface="Arial" charset="0"/>
                <a:cs typeface="Arial" charset="0"/>
              </a:rPr>
              <a:t>… to the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Web of Data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A global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database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Primary objects: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Things</a:t>
            </a:r>
            <a:r>
              <a:rPr lang="it-IT" altLang="it-IT" dirty="0" smtClean="0">
                <a:latin typeface="Arial" charset="0"/>
                <a:cs typeface="Arial" charset="0"/>
              </a:rPr>
              <a:t> (or description of things)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Typed links </a:t>
            </a:r>
            <a:r>
              <a:rPr lang="it-IT" altLang="it-IT" dirty="0" smtClean="0">
                <a:latin typeface="Arial" charset="0"/>
                <a:cs typeface="Arial" charset="0"/>
              </a:rPr>
              <a:t>between things (including documents)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High degree of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structure</a:t>
            </a:r>
            <a:r>
              <a:rPr lang="it-IT" altLang="it-IT" dirty="0" smtClean="0">
                <a:latin typeface="Arial" charset="0"/>
                <a:cs typeface="Arial" charset="0"/>
              </a:rPr>
              <a:t> in (description of) things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Explicit semantics </a:t>
            </a:r>
            <a:b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it-IT" altLang="it-IT" dirty="0" smtClean="0">
                <a:latin typeface="Arial" charset="0"/>
                <a:cs typeface="Arial" charset="0"/>
              </a:rPr>
              <a:t>of content and links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Designed for </a:t>
            </a:r>
          </a:p>
          <a:p>
            <a:pPr lvl="2"/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Machines</a:t>
            </a:r>
            <a:r>
              <a:rPr lang="it-IT" altLang="it-IT" dirty="0" smtClean="0">
                <a:latin typeface="Arial" charset="0"/>
                <a:cs typeface="Arial" charset="0"/>
              </a:rPr>
              <a:t> (first)</a:t>
            </a:r>
          </a:p>
          <a:p>
            <a:pPr lvl="2"/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Humans</a:t>
            </a:r>
            <a:r>
              <a:rPr lang="it-IT" altLang="it-IT" dirty="0" smtClean="0">
                <a:latin typeface="Arial" charset="0"/>
                <a:cs typeface="Arial" charset="0"/>
              </a:rPr>
              <a:t>  (later</a:t>
            </a:r>
            <a:r>
              <a:rPr lang="it-IT" altLang="it-IT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970E9-69D0-47DC-87EA-D3FA80D9DDDD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22" y="3959169"/>
            <a:ext cx="4160520" cy="16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&quot;LOD Cloud 2014&quot; by Max Schmachtenberg, Christian Bizer, Anja Jentzsch and Richard Cyganiak - http://lod-cloud.net/. Licensed under CC BY-SA 3.0 via Wikimedia Commons - http://commons.wikimedia.org/wiki/File:LOD_Cloud_2014.svg#mediaviewer/File:LOD_Cloud_2014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0" y="606985"/>
            <a:ext cx="1463040" cy="95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44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the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 smtClean="0"/>
              <a:t>What does LOD mean?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URIs</a:t>
            </a:r>
            <a:r>
              <a:rPr lang="en-US" dirty="0"/>
              <a:t> as names for things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HTTP URIs </a:t>
            </a:r>
            <a:r>
              <a:rPr lang="en-US" dirty="0"/>
              <a:t>so that people can look up those names.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When someone looks up a URI, provide useful information, using the </a:t>
            </a:r>
            <a:r>
              <a:rPr lang="en-US" dirty="0">
                <a:solidFill>
                  <a:srgbClr val="C00000"/>
                </a:solidFill>
              </a:rPr>
              <a:t>standards</a:t>
            </a:r>
            <a:r>
              <a:rPr lang="en-US" dirty="0"/>
              <a:t> (RDF*, SPARQL)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>
                <a:solidFill>
                  <a:srgbClr val="C00000"/>
                </a:solidFill>
              </a:rPr>
              <a:t>Include links to other </a:t>
            </a:r>
            <a:r>
              <a:rPr lang="en-US" dirty="0" smtClean="0">
                <a:solidFill>
                  <a:srgbClr val="C00000"/>
                </a:solidFill>
              </a:rPr>
              <a:t>URIs</a:t>
            </a:r>
            <a:r>
              <a:rPr lang="en-US" dirty="0" smtClean="0"/>
              <a:t>, </a:t>
            </a:r>
            <a:r>
              <a:rPr lang="en-US" dirty="0"/>
              <a:t>so that they can discover more things</a:t>
            </a:r>
            <a:r>
              <a:rPr lang="en-US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it-IT" sz="1600" b="0" i="1" dirty="0"/>
              <a:t>Tim Berners-Lee 2007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it-IT" sz="1600" b="0" i="1" dirty="0">
                <a:hlinkClick r:id="rId3"/>
              </a:rPr>
              <a:t>http://www.w3.org/DesignIssues/LinkedData.html</a:t>
            </a:r>
            <a:r>
              <a:rPr lang="en-US" sz="1600" b="0" i="1" dirty="0" smtClean="0">
                <a:hlinkClick r:id="rId3"/>
              </a:rPr>
              <a:t> </a:t>
            </a:r>
            <a:endParaRPr lang="it-IT" sz="1600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7573" y="1466850"/>
            <a:ext cx="2881490" cy="92333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things in the world, </a:t>
            </a:r>
            <a:r>
              <a:rPr lang="en-US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 by </a:t>
            </a:r>
            <a:r>
              <a: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on the Web</a:t>
            </a:r>
            <a:endParaRPr lang="it-IT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22560</TotalTime>
  <Words>1469</Words>
  <Application>Microsoft Office PowerPoint</Application>
  <PresentationFormat>On-screen Show (4:3)</PresentationFormat>
  <Paragraphs>315</Paragraphs>
  <Slides>29</Slides>
  <Notes>27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Tema di Office</vt:lpstr>
      <vt:lpstr>PowerPoint Presentation</vt:lpstr>
      <vt:lpstr>Talk layout</vt:lpstr>
      <vt:lpstr>Once upon a time…</vt:lpstr>
      <vt:lpstr>Web architecture</vt:lpstr>
      <vt:lpstr>Web of Data and Semantic Web</vt:lpstr>
      <vt:lpstr>Linked Data</vt:lpstr>
      <vt:lpstr>LOD: the benefits (1)</vt:lpstr>
      <vt:lpstr>LOD: the benefits (cont.)</vt:lpstr>
      <vt:lpstr>LOD: the principles</vt:lpstr>
      <vt:lpstr>LOD: principle 1</vt:lpstr>
      <vt:lpstr>LOD: principle 2</vt:lpstr>
      <vt:lpstr>LOD: principle 3</vt:lpstr>
      <vt:lpstr>LOD: principle 4</vt:lpstr>
      <vt:lpstr>The LOD five levels</vt:lpstr>
      <vt:lpstr>SW and Data Integration</vt:lpstr>
      <vt:lpstr>SW and Data Integration:  some advantages</vt:lpstr>
      <vt:lpstr>RDF in a nutshell</vt:lpstr>
      <vt:lpstr>A RDF graph</vt:lpstr>
      <vt:lpstr>A RDF graph (annotated)</vt:lpstr>
      <vt:lpstr>Everything OK?</vt:lpstr>
      <vt:lpstr>Reconciling differences</vt:lpstr>
      <vt:lpstr>Up to 7th level</vt:lpstr>
      <vt:lpstr>Levels 6 and 7</vt:lpstr>
      <vt:lpstr>Work done?</vt:lpstr>
      <vt:lpstr>Nobody’s perfect!</vt:lpstr>
      <vt:lpstr>Building ontologies: a methodology (or a rule of thumb?)</vt:lpstr>
      <vt:lpstr>Ready to start?</vt:lpstr>
      <vt:lpstr>References</vt:lpstr>
      <vt:lpstr>Conclusion</vt:lpstr>
    </vt:vector>
  </TitlesOfParts>
  <Company>W3C Italy - Oreste Signore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Open Data: a short introduction</dc:title>
  <dc:subject>Linked Open Data, Semantic Web</dc:subject>
  <dc:creator>Oreste Signore</dc:creator>
  <dc:description>Presentazione per il Workshop:  "Linked Open Data &amp; Jewish Cultural Heritage"</dc:description>
  <cp:lastModifiedBy>Oreste Signore</cp:lastModifiedBy>
  <cp:revision>478</cp:revision>
  <cp:lastPrinted>2016-08-26T10:07:52Z</cp:lastPrinted>
  <dcterms:created xsi:type="dcterms:W3CDTF">2011-06-06T14:51:59Z</dcterms:created>
  <dcterms:modified xsi:type="dcterms:W3CDTF">2016-08-29T22:41:56Z</dcterms:modified>
</cp:coreProperties>
</file>