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402" r:id="rId3"/>
    <p:sldId id="410" r:id="rId4"/>
    <p:sldId id="403" r:id="rId5"/>
    <p:sldId id="404" r:id="rId6"/>
    <p:sldId id="405" r:id="rId7"/>
    <p:sldId id="412" r:id="rId8"/>
    <p:sldId id="415" r:id="rId9"/>
    <p:sldId id="416" r:id="rId10"/>
    <p:sldId id="417" r:id="rId11"/>
    <p:sldId id="406" r:id="rId12"/>
    <p:sldId id="407" r:id="rId13"/>
    <p:sldId id="411" r:id="rId14"/>
    <p:sldId id="408" r:id="rId15"/>
  </p:sldIdLst>
  <p:sldSz cx="9144000" cy="6858000" type="screen4x3"/>
  <p:notesSz cx="6797675" cy="9928225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99"/>
    <a:srgbClr val="8B0A06"/>
    <a:srgbClr val="CC04A6"/>
    <a:srgbClr val="A8188D"/>
    <a:srgbClr val="FF0000"/>
    <a:srgbClr val="408000"/>
    <a:srgbClr val="B91807"/>
    <a:srgbClr val="E55C1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42" autoAdjust="0"/>
  </p:normalViewPr>
  <p:slideViewPr>
    <p:cSldViewPr snapToGrid="0" snapToObjects="1">
      <p:cViewPr>
        <p:scale>
          <a:sx n="69" d="100"/>
          <a:sy n="69" d="100"/>
        </p:scale>
        <p:origin x="-1998" y="-5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706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1" y="4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AE89D-3C05-4C9C-B63F-53BD092BAB01}" type="datetimeFigureOut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752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1" y="9429752"/>
            <a:ext cx="2944957" cy="49688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F7128-5EA3-4B90-9D59-5CE40E39422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85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1" y="4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AB0488B-E37F-40F7-B1E5-16DA6E4CDEED}" type="datetimeFigureOut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7" y="471646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752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1" y="9429752"/>
            <a:ext cx="2944957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5DF02E-34D0-4C76-9E77-E80A729B13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479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5DF02E-34D0-4C76-9E77-E80A729B13E6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86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EF71-1E65-40BF-8287-6CDBA2C14A3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1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07FCD6-104F-433B-9590-2FC0AD0EC5BA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EBE5-7B21-4232-B5CA-24E2E32825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0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5C8391-695B-4D0F-9875-03DDCB3DEBB8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A90A-5534-4CB8-B073-2E840BA96A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3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CFD0BC-17B2-4EE4-B6FC-FB0106AC93E5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7CA9-FC75-4DB4-B4B2-FDAD9B6706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389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7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 b="1" i="0" baseline="0">
                <a:solidFill>
                  <a:srgbClr val="0606BA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rgbClr val="FF0000"/>
              </a:buClr>
              <a:buFont typeface="Wingdings" pitchFamily="2" charset="2"/>
              <a:buChar char="v"/>
              <a:defRPr sz="2800" b="1" i="0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itchFamily="2" charset="2"/>
              <a:buChar char="ü"/>
              <a:defRPr sz="2400" b="1" i="0" baseline="0">
                <a:solidFill>
                  <a:srgbClr val="0C28B4"/>
                </a:solidFill>
                <a:latin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 b="1" i="0" baseline="0"/>
            </a:lvl3pPr>
            <a:lvl4pPr>
              <a:defRPr b="1" i="1" baseline="0"/>
            </a:lvl4pPr>
            <a:lvl5pPr>
              <a:defRPr b="0" i="1" baseline="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CD274F-9777-4A32-9A9B-52B9ADDBDC10}" type="datetime1">
              <a:rPr lang="it-IT" smtClean="0"/>
              <a:pPr>
                <a:defRPr/>
              </a:pPr>
              <a:t>30/08/2016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791200" y="634775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150659" y="6347758"/>
            <a:ext cx="48409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7" name="Picture 2" descr="E:\websites\w3c\talks\2014\handimatica2014\slidy\itlogo-2001011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8" y="6395892"/>
            <a:ext cx="1700784" cy="3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Apache24\htdocs\websites\w3c\talks\2013\lod\images\sw-cub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32" y="6264275"/>
            <a:ext cx="400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2" y="458563"/>
            <a:ext cx="1501140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33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C79BFB-A889-4026-BF72-248E9391FD15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4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EF87F0-B733-422D-82FF-4B7952D04A69}" type="datetime1">
              <a:rPr lang="it-IT"/>
              <a:pPr>
                <a:defRPr/>
              </a:pPr>
              <a:t>30/08/2016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6B22-A5E9-4AE7-AD1D-33D6EE99E28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54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EFA305-C769-4551-A768-AD9F70171685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438E-FE7F-4F7B-9601-19E44B5524D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97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1C561C-A669-4E7D-904F-741CFF69DA6C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9DA8-12EF-435F-8B0A-B1EEF5C863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26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 descr="ware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/>
          <a:stretch>
            <a:fillRect/>
          </a:stretch>
        </p:blipFill>
        <p:spPr bwMode="auto">
          <a:xfrm>
            <a:off x="3341688" y="6126163"/>
            <a:ext cx="58023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DOCUME~1\alendo\IMPOST~1\Temp\VMwareDnD\000022d5\Immagine 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612498-05A3-40BA-B0E9-3182277FE4FF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863-63A6-4653-8E50-3A9956FCE5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1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707035-557A-42D7-9DE6-3C7D52C08566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0DCA-8AEE-47A1-8F01-F435D62EAA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7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70BB4A-9FF0-4E1C-A655-F657CD9AEC4D}" type="datetime1">
              <a:rPr lang="it-IT"/>
              <a:pPr>
                <a:defRPr/>
              </a:pPr>
              <a:t>30/08/2016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2738-9555-46A3-9C78-E9083A0CDD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09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79BFB-A889-4026-BF72-248E9391FD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1030" name="Picture 3" descr="C:\DOCUME~1\alendo\IMPOST~1\Temp\VMwareDnD\000022d5\Immagine 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6232525"/>
            <a:ext cx="1152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3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da2016.unica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www.orestesignore.eu/education/lda/slides/skos.pd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stesignore.eu/education/lda/slides/sko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524013" y="563246"/>
            <a:ext cx="8140518" cy="1323439"/>
          </a:xfrm>
          <a:prstGeom prst="rect">
            <a:avLst/>
          </a:prstGeom>
          <a:noFill/>
          <a:ln w="25400" cmpd="sng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hlinkClick r:id="rId3"/>
              </a:rPr>
              <a:t>Summer </a:t>
            </a:r>
            <a:r>
              <a:rPr lang="en-US" sz="2000" b="1" dirty="0">
                <a:hlinkClick r:id="rId3"/>
              </a:rPr>
              <a:t>School LDA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Libraries in the digital age: linked data technologies for a global knowledge sharing </a:t>
            </a:r>
            <a:br>
              <a:rPr lang="en-US" sz="2000" b="1" dirty="0"/>
            </a:br>
            <a:r>
              <a:rPr lang="en-US" sz="2000" b="1" dirty="0"/>
              <a:t>Pula (Cagliari), </a:t>
            </a:r>
            <a:r>
              <a:rPr lang="en-US" sz="2000" b="1" dirty="0" smtClean="0"/>
              <a:t>29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August –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September 2016</a:t>
            </a:r>
            <a:endParaRPr lang="en-US" altLang="it-IT" sz="14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31859" y="2092057"/>
            <a:ext cx="812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SKOS</a:t>
            </a:r>
            <a:endParaRPr lang="en-US" altLang="it-IT" sz="2400" b="1" dirty="0">
              <a:solidFill>
                <a:srgbClr val="8B0A06"/>
              </a:solidFill>
              <a:latin typeface="Arial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24013" y="3056434"/>
            <a:ext cx="826611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it-IT" sz="2000" b="1" dirty="0" err="1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Oreste</a:t>
            </a:r>
            <a:r>
              <a:rPr lang="en-US" altLang="it-IT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Signore</a:t>
            </a:r>
            <a:endParaRPr lang="en-US" altLang="it-IT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it-IT" alt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(W3C Italy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websites\w3c\talks\2014\handimatica2014\slidy\itlogo-200101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0" y="6072883"/>
            <a:ext cx="26574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3385" y="4430586"/>
            <a:ext cx="599535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>
                <a:solidFill>
                  <a:srgbClr val="3333FF"/>
                </a:solidFill>
              </a:rPr>
              <a:t>Slide a: </a:t>
            </a:r>
            <a:r>
              <a:rPr lang="it-IT" sz="1600" b="1" dirty="0">
                <a:solidFill>
                  <a:srgbClr val="3333FF"/>
                </a:solidFill>
                <a:hlinkClick r:id="rId5"/>
              </a:rPr>
              <a:t>http://www.orestesignore.eu/education/lda/slides/skos.pdf</a:t>
            </a:r>
            <a:endParaRPr lang="it-IT" sz="1600" b="1" dirty="0">
              <a:solidFill>
                <a:srgbClr val="3333FF"/>
              </a:solidFill>
            </a:endParaRPr>
          </a:p>
        </p:txBody>
      </p:sp>
      <p:pic>
        <p:nvPicPr>
          <p:cNvPr id="9218" name="Picture 2" descr="E:\websites\w3c\talks\2013\lod\images\sw-vert-w3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64" y="5420420"/>
            <a:ext cx="128587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Regole</a:t>
            </a:r>
            <a:r>
              <a:rPr lang="en-US" dirty="0" smtClean="0"/>
              <a:t> di </a:t>
            </a:r>
            <a:r>
              <a:rPr lang="en-US" dirty="0" err="1" smtClean="0"/>
              <a:t>inferenza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broaderTransitive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63345" cy="18565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Una </a:t>
            </a:r>
            <a:r>
              <a:rPr lang="en-US" dirty="0" err="1" smtClean="0"/>
              <a:t>proprietà</a:t>
            </a:r>
            <a:r>
              <a:rPr lang="en-US" dirty="0" smtClean="0"/>
              <a:t> P è sub-property di Q </a:t>
            </a:r>
            <a:br>
              <a:rPr lang="en-US" dirty="0" smtClean="0"/>
            </a:br>
            <a:r>
              <a:rPr lang="en-US" dirty="0" err="1" smtClean="0"/>
              <a:t>iff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vale P, </a:t>
            </a:r>
            <a:r>
              <a:rPr lang="en-US" dirty="0" err="1" smtClean="0"/>
              <a:t>allora</a:t>
            </a:r>
            <a:r>
              <a:rPr lang="en-US" dirty="0" smtClean="0"/>
              <a:t> vale </a:t>
            </a:r>
            <a:r>
              <a:rPr lang="en-US" dirty="0" err="1" smtClean="0"/>
              <a:t>anche</a:t>
            </a:r>
            <a:r>
              <a:rPr lang="en-US" dirty="0" smtClean="0"/>
              <a:t> Q</a:t>
            </a:r>
          </a:p>
          <a:p>
            <a:r>
              <a:rPr lang="en-US" dirty="0" err="1" smtClean="0">
                <a:solidFill>
                  <a:srgbClr val="3333FF"/>
                </a:solidFill>
              </a:rPr>
              <a:t>skos:broader</a:t>
            </a:r>
            <a:r>
              <a:rPr lang="en-US" dirty="0" smtClean="0"/>
              <a:t> è </a:t>
            </a:r>
            <a:r>
              <a:rPr lang="en-US" dirty="0" smtClean="0">
                <a:solidFill>
                  <a:srgbClr val="FF0000"/>
                </a:solidFill>
              </a:rPr>
              <a:t>sub-property</a:t>
            </a:r>
            <a:r>
              <a:rPr lang="en-US" dirty="0" smtClean="0"/>
              <a:t> di </a:t>
            </a:r>
            <a:r>
              <a:rPr lang="en-US" dirty="0" err="1" smtClean="0">
                <a:solidFill>
                  <a:srgbClr val="3333FF"/>
                </a:solidFill>
              </a:rPr>
              <a:t>skos:broaderTransitive</a:t>
            </a:r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 err="1"/>
              <a:t>s</a:t>
            </a:r>
            <a:r>
              <a:rPr lang="en-US" dirty="0" err="1" smtClean="0"/>
              <a:t>kos:broaderTransitive</a:t>
            </a:r>
            <a:r>
              <a:rPr lang="en-US" dirty="0" smtClean="0"/>
              <a:t> è </a:t>
            </a:r>
            <a:r>
              <a:rPr lang="en-US" dirty="0" err="1" smtClean="0">
                <a:solidFill>
                  <a:srgbClr val="FF0000"/>
                </a:solidFill>
              </a:rPr>
              <a:t>transitiva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5" y="3794846"/>
            <a:ext cx="7805700" cy="223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SKOS e ISO 2788</a:t>
            </a:r>
            <a:endParaRPr lang="it-I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83" y="2634341"/>
            <a:ext cx="7473017" cy="3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26893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1800" dirty="0" smtClean="0">
                <a:solidFill>
                  <a:srgbClr val="3333FF"/>
                </a:solidFill>
              </a:rPr>
              <a:t>Animals</a:t>
            </a:r>
          </a:p>
          <a:p>
            <a:pPr marL="0" indent="0">
              <a:buNone/>
            </a:pPr>
            <a:r>
              <a:rPr lang="it-IT" sz="1600" dirty="0"/>
              <a:t>c</a:t>
            </a:r>
            <a:r>
              <a:rPr lang="it-IT" sz="1600" dirty="0" smtClean="0"/>
              <a:t>ats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3333FF"/>
                </a:solidFill>
              </a:rPr>
              <a:t>	</a:t>
            </a:r>
            <a:r>
              <a:rPr lang="it-IT" sz="1600" dirty="0" smtClean="0">
                <a:solidFill>
                  <a:srgbClr val="CC04A6"/>
                </a:solidFill>
              </a:rPr>
              <a:t>UF</a:t>
            </a:r>
            <a:r>
              <a:rPr lang="it-IT" sz="1600" dirty="0" smtClean="0">
                <a:solidFill>
                  <a:srgbClr val="3333FF"/>
                </a:solidFill>
              </a:rPr>
              <a:t> (used for) domestic cats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3333FF"/>
                </a:solidFill>
              </a:rPr>
              <a:t>	</a:t>
            </a:r>
            <a:r>
              <a:rPr lang="it-IT" sz="1600" dirty="0" smtClean="0">
                <a:solidFill>
                  <a:srgbClr val="CC04A6"/>
                </a:solidFill>
              </a:rPr>
              <a:t>RT</a:t>
            </a:r>
            <a:r>
              <a:rPr lang="it-IT" sz="1600" dirty="0" smtClean="0">
                <a:solidFill>
                  <a:srgbClr val="3333FF"/>
                </a:solidFill>
              </a:rPr>
              <a:t> (related term) wildcats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3333FF"/>
                </a:solidFill>
              </a:rPr>
              <a:t>	</a:t>
            </a:r>
            <a:r>
              <a:rPr lang="it-IT" sz="1600" dirty="0" smtClean="0">
                <a:solidFill>
                  <a:srgbClr val="CC04A6"/>
                </a:solidFill>
              </a:rPr>
              <a:t>BT</a:t>
            </a:r>
            <a:r>
              <a:rPr lang="it-IT" sz="1600" dirty="0" smtClean="0">
                <a:solidFill>
                  <a:srgbClr val="3333FF"/>
                </a:solidFill>
              </a:rPr>
              <a:t> (broader term) animals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3333FF"/>
                </a:solidFill>
              </a:rPr>
              <a:t>	</a:t>
            </a:r>
            <a:r>
              <a:rPr lang="it-IT" sz="1600" dirty="0" smtClean="0">
                <a:solidFill>
                  <a:srgbClr val="CC04A6"/>
                </a:solidFill>
              </a:rPr>
              <a:t>SN</a:t>
            </a:r>
            <a:r>
              <a:rPr lang="it-IT" sz="1600" dirty="0" smtClean="0">
                <a:solidFill>
                  <a:srgbClr val="3333FF"/>
                </a:solidFill>
              </a:rPr>
              <a:t> (scope note) used only for domestic cats</a:t>
            </a:r>
          </a:p>
          <a:p>
            <a:pPr marL="0" indent="0">
              <a:buNone/>
            </a:pPr>
            <a:endParaRPr lang="it-IT" sz="1600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it-IT" sz="1600" dirty="0" smtClean="0"/>
              <a:t>domestic cats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3333FF"/>
                </a:solidFill>
              </a:rPr>
              <a:t>	</a:t>
            </a:r>
            <a:r>
              <a:rPr lang="it-IT" sz="1600" dirty="0" smtClean="0">
                <a:solidFill>
                  <a:srgbClr val="CC04A6"/>
                </a:solidFill>
              </a:rPr>
              <a:t>USE</a:t>
            </a:r>
            <a:r>
              <a:rPr lang="it-IT" sz="1600" dirty="0" smtClean="0">
                <a:solidFill>
                  <a:srgbClr val="3333FF"/>
                </a:solidFill>
              </a:rPr>
              <a:t> cats</a:t>
            </a:r>
          </a:p>
          <a:p>
            <a:pPr marL="0" indent="0">
              <a:buNone/>
            </a:pPr>
            <a:endParaRPr lang="it-IT" sz="16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it-IT" sz="1600" dirty="0"/>
              <a:t>w</a:t>
            </a:r>
            <a:r>
              <a:rPr lang="it-IT" sz="1600" dirty="0" smtClean="0"/>
              <a:t>ildcats</a:t>
            </a:r>
          </a:p>
          <a:p>
            <a:pPr marL="0" indent="0">
              <a:buNone/>
            </a:pPr>
            <a:endParaRPr lang="it-IT" sz="1800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it-IT" sz="2100" dirty="0" smtClean="0">
                <a:solidFill>
                  <a:srgbClr val="CC04A6"/>
                </a:solidFill>
              </a:rPr>
              <a:t>(ISO 2788)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9029" y="1600201"/>
            <a:ext cx="1741182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+mn-lt"/>
              </a:rPr>
              <a:t>Thesaurus</a:t>
            </a:r>
            <a:endParaRPr lang="it-IT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3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Ricapitolando…</a:t>
            </a:r>
            <a:endParaRPr lang="it-I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2257000" y="5561285"/>
            <a:ext cx="4030270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+mn-lt"/>
              </a:rPr>
              <a:t>SKOS è </a:t>
            </a:r>
            <a:r>
              <a:rPr lang="it-IT" sz="2400" b="1" dirty="0" smtClean="0">
                <a:solidFill>
                  <a:srgbClr val="FF0000"/>
                </a:solidFill>
                <a:latin typeface="+mn-lt"/>
              </a:rPr>
              <a:t>Concept oriented</a:t>
            </a:r>
            <a:r>
              <a:rPr lang="it-IT" sz="2400" b="1" dirty="0" smtClean="0">
                <a:latin typeface="+mn-lt"/>
              </a:rPr>
              <a:t>!</a:t>
            </a:r>
            <a:endParaRPr lang="it-IT" sz="2400" b="1" dirty="0">
              <a:latin typeface="+mn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2" r="1522"/>
          <a:stretch/>
        </p:blipFill>
        <p:spPr bwMode="auto">
          <a:xfrm>
            <a:off x="3570514" y="1864180"/>
            <a:ext cx="5214257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4147" y="1500913"/>
            <a:ext cx="3046367" cy="370245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ConceptScheme</a:t>
            </a:r>
          </a:p>
          <a:p>
            <a:pPr lvl="1"/>
            <a:r>
              <a:rPr lang="it-IT" dirty="0"/>
              <a:t>Rappresentazione esplicita di vocabolari</a:t>
            </a:r>
          </a:p>
          <a:p>
            <a:r>
              <a:rPr lang="it-IT" dirty="0" smtClean="0"/>
              <a:t>Concept</a:t>
            </a:r>
          </a:p>
          <a:p>
            <a:pPr lvl="1"/>
            <a:r>
              <a:rPr lang="it-IT" dirty="0"/>
              <a:t>R</a:t>
            </a:r>
            <a:r>
              <a:rPr lang="it-IT" dirty="0" smtClean="0"/>
              <a:t>isorse RDF</a:t>
            </a:r>
          </a:p>
          <a:p>
            <a:pPr lvl="1"/>
            <a:r>
              <a:rPr lang="it-IT" dirty="0"/>
              <a:t>L</a:t>
            </a:r>
            <a:r>
              <a:rPr lang="it-IT" dirty="0" smtClean="0"/>
              <a:t>egati a ConceptScheme</a:t>
            </a:r>
          </a:p>
          <a:p>
            <a:r>
              <a:rPr lang="it-IT" dirty="0" smtClean="0"/>
              <a:t>Label</a:t>
            </a:r>
          </a:p>
          <a:p>
            <a:pPr lvl="1"/>
            <a:r>
              <a:rPr lang="it-IT" dirty="0"/>
              <a:t>L</a:t>
            </a:r>
            <a:r>
              <a:rPr lang="it-IT" dirty="0" smtClean="0"/>
              <a:t>iteral RDF</a:t>
            </a:r>
          </a:p>
          <a:p>
            <a:pPr lvl="1"/>
            <a:r>
              <a:rPr lang="it-IT" dirty="0"/>
              <a:t>C</a:t>
            </a:r>
            <a:r>
              <a:rPr lang="it-IT" dirty="0" smtClean="0"/>
              <a:t>ollegate tramite i concetti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84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Dai thesauri alle ontologie</a:t>
            </a:r>
            <a:endParaRPr lang="it-I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4147" y="1500913"/>
            <a:ext cx="7975617" cy="3888505"/>
          </a:xfrm>
        </p:spPr>
        <p:txBody>
          <a:bodyPr>
            <a:normAutofit/>
          </a:bodyPr>
          <a:lstStyle/>
          <a:p>
            <a:r>
              <a:rPr lang="it-IT" dirty="0"/>
              <a:t>I thesauri sono spesso progettati per una maggiore efficacia nel retrieval, invece che per una rappresentazione formale della conoscenza</a:t>
            </a:r>
          </a:p>
          <a:p>
            <a:r>
              <a:rPr lang="it-IT" dirty="0"/>
              <a:t>Un thesaurus non è automaticamente un'ontologia</a:t>
            </a:r>
          </a:p>
          <a:p>
            <a:r>
              <a:rPr lang="it-IT" dirty="0"/>
              <a:t>Attenzione ad alcuni errori </a:t>
            </a:r>
            <a:r>
              <a:rPr lang="it-IT" dirty="0" smtClean="0"/>
              <a:t>comuni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54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4657" cy="24522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“OWL is a Harley-Davison, SKOS is a mountain bike”</a:t>
            </a:r>
          </a:p>
          <a:p>
            <a:pPr lvl="1"/>
            <a:r>
              <a:rPr lang="en-US" dirty="0"/>
              <a:t>(</a:t>
            </a:r>
            <a:r>
              <a:rPr lang="en-US" dirty="0" smtClean="0"/>
              <a:t>Tom Baker)</a:t>
            </a:r>
            <a:endParaRPr lang="en-US" dirty="0"/>
          </a:p>
          <a:p>
            <a:r>
              <a:rPr lang="en-US" dirty="0" smtClean="0"/>
              <a:t>SKOS e </a:t>
            </a:r>
            <a:r>
              <a:rPr lang="en-US" dirty="0"/>
              <a:t>OWL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pensati</a:t>
            </a:r>
            <a:r>
              <a:rPr lang="en-US" dirty="0" smtClean="0"/>
              <a:t> per </a:t>
            </a:r>
            <a:r>
              <a:rPr lang="en-US" dirty="0" err="1" smtClean="0"/>
              <a:t>scopi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endParaRPr lang="en-US" dirty="0"/>
          </a:p>
          <a:p>
            <a:r>
              <a:rPr lang="en-US" dirty="0" smtClean="0"/>
              <a:t>SKOS è un </a:t>
            </a:r>
            <a:r>
              <a:rPr lang="en-US" dirty="0" err="1" smtClean="0"/>
              <a:t>modello</a:t>
            </a:r>
            <a:r>
              <a:rPr lang="en-US" dirty="0" smtClean="0"/>
              <a:t> per </a:t>
            </a:r>
            <a:r>
              <a:rPr lang="en-US" dirty="0" err="1" smtClean="0"/>
              <a:t>rappresentare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semplice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KOS</a:t>
            </a:r>
          </a:p>
          <a:p>
            <a:pPr marL="0" indent="0">
              <a:buNone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971859" y="4211229"/>
            <a:ext cx="2351653" cy="150810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Grazie per l’attenzione!</a:t>
            </a:r>
          </a:p>
          <a:p>
            <a:pPr algn="ctr"/>
            <a:r>
              <a:rPr lang="it-IT" b="1" dirty="0" smtClean="0">
                <a:solidFill>
                  <a:srgbClr val="3333FF"/>
                </a:solidFill>
                <a:latin typeface="Comic Sans MS" panose="030F0702030302020204" pitchFamily="66" charset="0"/>
              </a:rPr>
              <a:t>---------------</a:t>
            </a:r>
          </a:p>
          <a:p>
            <a:pPr algn="ctr"/>
            <a:r>
              <a:rPr lang="it-IT" b="1" dirty="0" smtClean="0">
                <a:latin typeface="Comic Sans MS" panose="030F0702030302020204" pitchFamily="66" charset="0"/>
              </a:rPr>
              <a:t>(Nobody’s perfect!) 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196" y="4211229"/>
            <a:ext cx="2157090" cy="141577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>
                <a:solidFill>
                  <a:srgbClr val="FF0000"/>
                </a:solidFill>
                <a:latin typeface="+mn-lt"/>
              </a:rPr>
              <a:t>?</a:t>
            </a:r>
          </a:p>
          <a:p>
            <a:pPr algn="ctr"/>
            <a:r>
              <a:rPr lang="it-IT" sz="2000" b="1" dirty="0" smtClean="0">
                <a:latin typeface="+mn-lt"/>
              </a:rPr>
              <a:t>Domande</a:t>
            </a:r>
            <a:endParaRPr lang="it-IT" sz="20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0983" y="5857149"/>
            <a:ext cx="6922034" cy="338554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333FF"/>
                </a:solidFill>
                <a:latin typeface="+mn-lt"/>
              </a:rPr>
              <a:t>Slide a: </a:t>
            </a:r>
            <a:r>
              <a:rPr lang="it-IT" sz="1600" b="1" dirty="0" smtClean="0">
                <a:solidFill>
                  <a:srgbClr val="3333FF"/>
                </a:solidFill>
                <a:latin typeface="+mn-lt"/>
                <a:hlinkClick r:id="rId3"/>
              </a:rPr>
              <a:t>http://www.orestesignore.eu/education/lda/slides/skos.pdf</a:t>
            </a:r>
            <a:endParaRPr lang="it-IT" sz="16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9" name="Picture 2" descr="E:\websites\w3c\talks\2014\handimatica2014\images\nessunoPerfet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18" y="4144372"/>
            <a:ext cx="219456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6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dirty="0" smtClean="0"/>
              <a:t>imple </a:t>
            </a:r>
            <a:r>
              <a:rPr lang="it-IT" dirty="0" smtClean="0">
                <a:solidFill>
                  <a:srgbClr val="FF0000"/>
                </a:solidFill>
              </a:rPr>
              <a:t>K</a:t>
            </a:r>
            <a:r>
              <a:rPr lang="it-IT" dirty="0" smtClean="0"/>
              <a:t>nowledge </a:t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O</a:t>
            </a:r>
            <a:r>
              <a:rPr lang="it-IT" dirty="0" smtClean="0"/>
              <a:t>rganization 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dirty="0" smtClean="0"/>
              <a:t>ystem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W3C Recommendation </a:t>
            </a:r>
            <a:r>
              <a:rPr lang="it-IT" dirty="0" smtClean="0"/>
              <a:t>(agosto 2009)</a:t>
            </a:r>
          </a:p>
          <a:p>
            <a:r>
              <a:rPr lang="it-IT" dirty="0" smtClean="0"/>
              <a:t>Ambito:</a:t>
            </a:r>
          </a:p>
          <a:p>
            <a:pPr lvl="1"/>
            <a:r>
              <a:rPr lang="it-IT" dirty="0" smtClean="0"/>
              <a:t>Knowledge Organization Systems (KOS):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/>
              <a:t>thesauri, schemi di classificazione, subject heading systems e tassonomie</a:t>
            </a:r>
            <a:r>
              <a:rPr lang="it-IT" dirty="0" smtClean="0"/>
              <a:t>)</a:t>
            </a:r>
          </a:p>
          <a:p>
            <a:r>
              <a:rPr lang="it-IT" dirty="0" smtClean="0"/>
              <a:t> Obiettivo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P</a:t>
            </a:r>
            <a:r>
              <a:rPr lang="it-IT" dirty="0" smtClean="0"/>
              <a:t>orting </a:t>
            </a:r>
            <a:r>
              <a:rPr lang="it-IT" dirty="0"/>
              <a:t>(“Webifying”) </a:t>
            </a:r>
            <a:r>
              <a:rPr lang="it-IT" dirty="0" smtClean="0"/>
              <a:t>thesauri</a:t>
            </a:r>
          </a:p>
          <a:p>
            <a:pPr lvl="1"/>
            <a:r>
              <a:rPr lang="it-IT" i="1" dirty="0"/>
              <a:t>R</a:t>
            </a:r>
            <a:r>
              <a:rPr lang="it-IT" i="1" dirty="0" smtClean="0"/>
              <a:t>appresentare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i="1" dirty="0"/>
              <a:t>condividere</a:t>
            </a:r>
            <a:r>
              <a:rPr lang="it-IT" dirty="0"/>
              <a:t> classificazioni, glossari, thesauri etc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Modello per portare KOS in RDF in modo semplice</a:t>
            </a:r>
          </a:p>
          <a:p>
            <a:pPr lvl="1"/>
            <a:r>
              <a:rPr lang="it-IT" dirty="0" smtClean="0"/>
              <a:t>Non adatto a tutte le esigenze!</a:t>
            </a:r>
          </a:p>
          <a:p>
            <a:pPr lvl="1"/>
            <a:r>
              <a:rPr lang="it-IT" dirty="0" smtClean="0"/>
              <a:t>Non per ontologie formali</a:t>
            </a:r>
          </a:p>
          <a:p>
            <a:pPr lvl="2"/>
            <a:r>
              <a:rPr lang="it-IT" dirty="0" smtClean="0"/>
              <a:t>Facile riuso della conoscenza esistente</a:t>
            </a:r>
          </a:p>
          <a:p>
            <a:pPr lvl="2"/>
            <a:r>
              <a:rPr lang="it-IT" dirty="0" smtClean="0"/>
              <a:t>Senza i vantaggi degli assiomi formali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02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SKOS è…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65418" cy="4525963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Un </a:t>
            </a:r>
            <a:r>
              <a:rPr lang="it-IT" i="1" dirty="0" smtClean="0">
                <a:solidFill>
                  <a:srgbClr val="FF0000"/>
                </a:solidFill>
              </a:rPr>
              <a:t>data </a:t>
            </a:r>
            <a:r>
              <a:rPr lang="it-IT" i="1" dirty="0">
                <a:solidFill>
                  <a:srgbClr val="FF0000"/>
                </a:solidFill>
              </a:rPr>
              <a:t>model comune</a:t>
            </a:r>
            <a:r>
              <a:rPr lang="it-IT" dirty="0"/>
              <a:t> per sistemi di organizzazione della conoscenza (thesauri, schemi di classificazione, subject heading systems e tassonomie)</a:t>
            </a:r>
          </a:p>
          <a:p>
            <a:r>
              <a:rPr lang="it-IT" dirty="0"/>
              <a:t>Il data model SKOS vede i sistemi di organizzazione della conoscenza come un </a:t>
            </a:r>
            <a:r>
              <a:rPr lang="it-IT" dirty="0">
                <a:solidFill>
                  <a:srgbClr val="FF0000"/>
                </a:solidFill>
              </a:rPr>
              <a:t>concept scheme</a:t>
            </a:r>
            <a:r>
              <a:rPr lang="it-IT" dirty="0"/>
              <a:t> che comprende un insieme di </a:t>
            </a:r>
            <a:r>
              <a:rPr lang="it-IT" dirty="0">
                <a:solidFill>
                  <a:srgbClr val="FF0000"/>
                </a:solidFill>
              </a:rPr>
              <a:t>concetti</a:t>
            </a:r>
          </a:p>
          <a:p>
            <a:r>
              <a:rPr lang="it-IT" dirty="0"/>
              <a:t>Gli elementi del data model di SKOS sono </a:t>
            </a:r>
            <a:r>
              <a:rPr lang="it-IT" dirty="0">
                <a:solidFill>
                  <a:srgbClr val="FF0000"/>
                </a:solidFill>
              </a:rPr>
              <a:t>classi</a:t>
            </a:r>
            <a:r>
              <a:rPr lang="it-IT" dirty="0"/>
              <a:t> e </a:t>
            </a:r>
            <a:r>
              <a:rPr lang="it-IT" dirty="0">
                <a:solidFill>
                  <a:srgbClr val="FF0000"/>
                </a:solidFill>
              </a:rPr>
              <a:t>proprietà</a:t>
            </a:r>
          </a:p>
          <a:p>
            <a:r>
              <a:rPr lang="it-IT" dirty="0"/>
              <a:t>Perché SKOS e anche </a:t>
            </a:r>
            <a:r>
              <a:rPr lang="it-IT" dirty="0" smtClean="0"/>
              <a:t>OWL?</a:t>
            </a:r>
          </a:p>
          <a:p>
            <a:pPr lvl="1"/>
            <a:r>
              <a:rPr lang="it-IT" dirty="0" smtClean="0"/>
              <a:t>La </a:t>
            </a:r>
            <a:r>
              <a:rPr lang="it-IT" dirty="0"/>
              <a:t>precisione di OWL potrebbe essere non necessaria o anche non adatta</a:t>
            </a:r>
          </a:p>
          <a:p>
            <a:endParaRPr lang="it-IT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15" y="1638627"/>
            <a:ext cx="4844864" cy="368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0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Concept e Label</a:t>
            </a:r>
            <a:endParaRPr lang="it-I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644" y="1414849"/>
            <a:ext cx="3211285" cy="805542"/>
          </a:xfrm>
          <a:ln>
            <a:solidFill>
              <a:srgbClr val="CC04A6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600" dirty="0" smtClean="0"/>
              <a:t>cats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3333FF"/>
                </a:solidFill>
              </a:rPr>
              <a:t>	</a:t>
            </a:r>
            <a:r>
              <a:rPr lang="it-IT" sz="1600" dirty="0" smtClean="0">
                <a:solidFill>
                  <a:srgbClr val="CC04A6"/>
                </a:solidFill>
              </a:rPr>
              <a:t>UF</a:t>
            </a:r>
            <a:r>
              <a:rPr lang="it-IT" sz="1600" dirty="0" smtClean="0">
                <a:solidFill>
                  <a:srgbClr val="3333FF"/>
                </a:solidFill>
              </a:rPr>
              <a:t> (used for) domestic cats</a:t>
            </a:r>
          </a:p>
          <a:p>
            <a:pPr marL="0" indent="0">
              <a:buNone/>
            </a:pPr>
            <a:r>
              <a:rPr lang="it-IT" sz="1600" dirty="0">
                <a:solidFill>
                  <a:srgbClr val="3333FF"/>
                </a:solidFill>
              </a:rPr>
              <a:t>	</a:t>
            </a:r>
            <a:endParaRPr lang="it-IT" sz="1800" dirty="0">
              <a:solidFill>
                <a:srgbClr val="3333FF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28600" y="5501740"/>
            <a:ext cx="4865913" cy="7408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it-IT" sz="1400" b="1" dirty="0" err="1">
                <a:cs typeface="Arial" panose="020B0604020202020204" pitchFamily="34" charset="0"/>
              </a:rPr>
              <a:t>skos</a:t>
            </a:r>
            <a:r>
              <a:rPr lang="en-GB" altLang="it-IT" sz="1400" b="1" dirty="0">
                <a:cs typeface="Arial" panose="020B0604020202020204" pitchFamily="34" charset="0"/>
              </a:rPr>
              <a:t>: = http://www.w3.org/2004/02/skos/core#</a:t>
            </a:r>
          </a:p>
          <a:p>
            <a:pPr eaLnBrk="1" hangingPunct="1"/>
            <a:r>
              <a:rPr lang="en-GB" altLang="it-IT" sz="1400" b="1" dirty="0" err="1">
                <a:cs typeface="Arial" panose="020B0604020202020204" pitchFamily="34" charset="0"/>
              </a:rPr>
              <a:t>rdf</a:t>
            </a:r>
            <a:r>
              <a:rPr lang="en-GB" altLang="it-IT" sz="1400" b="1" dirty="0">
                <a:cs typeface="Arial" panose="020B0604020202020204" pitchFamily="34" charset="0"/>
              </a:rPr>
              <a:t>: = </a:t>
            </a:r>
            <a:r>
              <a:rPr lang="en-US" altLang="it-IT" sz="1400" b="1" dirty="0">
                <a:cs typeface="Arial" panose="020B0604020202020204" pitchFamily="34" charset="0"/>
              </a:rPr>
              <a:t>http://www.w3.org/1999/02/22-rdf-syntax-ns#</a:t>
            </a:r>
            <a:endParaRPr lang="en-GB" altLang="it-IT" sz="1400" b="1" dirty="0">
              <a:cs typeface="Arial" panose="020B0604020202020204" pitchFamily="34" charset="0"/>
            </a:endParaRPr>
          </a:p>
          <a:p>
            <a:pPr eaLnBrk="1" hangingPunct="1"/>
            <a:r>
              <a:rPr lang="en-GB" altLang="it-IT" sz="1400" b="1" dirty="0">
                <a:cs typeface="Arial" panose="020B0604020202020204" pitchFamily="34" charset="0"/>
              </a:rPr>
              <a:t>ex: = http://example.org/</a:t>
            </a:r>
          </a:p>
        </p:txBody>
      </p:sp>
      <p:pic>
        <p:nvPicPr>
          <p:cNvPr id="8" name="Picture 5" descr="graph-label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" b="-1238"/>
          <a:stretch/>
        </p:blipFill>
        <p:spPr bwMode="auto">
          <a:xfrm>
            <a:off x="2025287" y="2355850"/>
            <a:ext cx="65532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tichette multilingua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6146" name="Picture 2" descr="E:\websites\w3c\talks\2015\odinet\images\skosMultilingual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417638"/>
            <a:ext cx="7818437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Relazioni semantiche: related</a:t>
            </a:r>
            <a:endParaRPr lang="it-I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50" y="1380787"/>
            <a:ext cx="5851071" cy="566055"/>
          </a:xfrm>
          <a:ln>
            <a:solidFill>
              <a:srgbClr val="3333FF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 smtClean="0"/>
              <a:t>related (simmetrica)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A8188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skos:related rdf:type owl:SimmetricProperty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pic>
        <p:nvPicPr>
          <p:cNvPr id="9" name="Picture 3" descr="E:\websites\w3c\talks\2015\odinet\images\skosSymmetricPrope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57" y="2092310"/>
            <a:ext cx="6134318" cy="3615799"/>
          </a:xfrm>
          <a:prstGeom prst="rect">
            <a:avLst/>
          </a:prstGeom>
          <a:noFill/>
          <a:ln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89471" y="5759988"/>
            <a:ext cx="7490563" cy="46166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+mn-lt"/>
              </a:rPr>
              <a:t>Da: </a:t>
            </a:r>
            <a:r>
              <a:rPr lang="it-IT" sz="1200" dirty="0">
                <a:latin typeface="+mn-lt"/>
              </a:rPr>
              <a:t>Antoine Isaac (with Guus Schreiber): Publishing Vocabularies on the Web. NETTAB 2007 workshop on A Semantic Web for Bioinformatics: Goals, Tools, Systems, Applications. Pisa, Italy, June 14, 2007</a:t>
            </a:r>
          </a:p>
        </p:txBody>
      </p:sp>
    </p:spTree>
    <p:extLst>
      <p:ext uri="{BB962C8B-B14F-4D97-AF65-F5344CB8AC3E}">
        <p14:creationId xmlns:p14="http://schemas.microsoft.com/office/powerpoint/2010/main" val="39652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Relazioni semantiche:narrower/broader</a:t>
            </a:r>
            <a:endParaRPr lang="it-IT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10" name="Picture 2" descr="E:\websites\w3c\talks\2015\odinet\images\skosInverse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7" y="1600194"/>
            <a:ext cx="5862046" cy="3370923"/>
          </a:xfrm>
          <a:prstGeom prst="rect">
            <a:avLst/>
          </a:prstGeom>
          <a:noFill/>
          <a:ln w="9525">
            <a:solidFill>
              <a:srgbClr val="8B0A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611302" y="5038807"/>
            <a:ext cx="5311574" cy="534039"/>
          </a:xfrm>
          <a:prstGeom prst="rect">
            <a:avLst/>
          </a:prstGeom>
          <a:noFill/>
          <a:ln w="9525">
            <a:solidFill>
              <a:srgbClr val="8B0A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2800" b="1" i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b="1" i="0" kern="1200" baseline="0">
                <a:solidFill>
                  <a:srgbClr val="0C28B4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500" dirty="0" smtClean="0"/>
              <a:t>broader/narrower (inverse)</a:t>
            </a:r>
          </a:p>
          <a:p>
            <a:pPr marL="0" indent="0">
              <a:buNone/>
            </a:pPr>
            <a:r>
              <a:rPr lang="it-IT" sz="1500" dirty="0" smtClean="0">
                <a:solidFill>
                  <a:srgbClr val="A8188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skos:broader </a:t>
            </a:r>
            <a:r>
              <a:rPr lang="it-IT" sz="1500" dirty="0">
                <a:solidFill>
                  <a:srgbClr val="A8188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owl:inverseOf skos:narrower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9471" y="5759988"/>
            <a:ext cx="7490563" cy="46166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+mn-lt"/>
              </a:rPr>
              <a:t>Da: </a:t>
            </a:r>
            <a:r>
              <a:rPr lang="it-IT" sz="1200" dirty="0">
                <a:latin typeface="+mn-lt"/>
              </a:rPr>
              <a:t>Antoine Isaac (with Guus Schreiber): Publishing Vocabularies on the Web. NETTAB 2007 workshop on A Semantic Web for Bioinformatics: Goals, Tools, Systems, Applications. Pisa, Italy, June 14, 2007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756564" cy="20089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Regole</a:t>
            </a:r>
            <a:r>
              <a:rPr lang="en-US" dirty="0" smtClean="0"/>
              <a:t> di </a:t>
            </a:r>
            <a:r>
              <a:rPr lang="en-US" dirty="0" err="1" smtClean="0"/>
              <a:t>inferenza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proprietà</a:t>
            </a:r>
            <a:r>
              <a:rPr lang="en-US" dirty="0" smtClean="0"/>
              <a:t> </a:t>
            </a:r>
            <a:r>
              <a:rPr lang="en-US" dirty="0" err="1" smtClean="0"/>
              <a:t>inversa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63345" cy="1108364"/>
          </a:xfrm>
        </p:spPr>
        <p:txBody>
          <a:bodyPr/>
          <a:lstStyle/>
          <a:p>
            <a:r>
              <a:rPr lang="en-US" dirty="0" err="1" smtClean="0"/>
              <a:t>Esistono</a:t>
            </a:r>
            <a:r>
              <a:rPr lang="en-US" dirty="0" smtClean="0"/>
              <a:t> </a:t>
            </a:r>
            <a:r>
              <a:rPr lang="en-US" dirty="0" err="1" smtClean="0"/>
              <a:t>regole</a:t>
            </a:r>
            <a:r>
              <a:rPr lang="en-US" dirty="0" smtClean="0"/>
              <a:t> per </a:t>
            </a:r>
            <a:r>
              <a:rPr lang="en-US" dirty="0" err="1" smtClean="0"/>
              <a:t>inferire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fatti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2113"/>
            <a:ext cx="8176140" cy="15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3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Regole</a:t>
            </a:r>
            <a:r>
              <a:rPr lang="en-US" dirty="0" smtClean="0"/>
              <a:t> di </a:t>
            </a:r>
            <a:r>
              <a:rPr lang="en-US" dirty="0" err="1" smtClean="0"/>
              <a:t>inferenza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broader/narrower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78091" cy="2230581"/>
          </a:xfrm>
        </p:spPr>
        <p:txBody>
          <a:bodyPr>
            <a:normAutofit/>
          </a:bodyPr>
          <a:lstStyle/>
          <a:p>
            <a:r>
              <a:rPr lang="en-US" dirty="0" err="1" smtClean="0"/>
              <a:t>Errore</a:t>
            </a:r>
            <a:r>
              <a:rPr lang="en-US" dirty="0" smtClean="0"/>
              <a:t> di  </a:t>
            </a:r>
            <a:r>
              <a:rPr lang="en-US" dirty="0" err="1" smtClean="0"/>
              <a:t>inferenza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skos:broader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</a:t>
            </a:r>
            <a:r>
              <a:rPr lang="en-US" dirty="0" smtClean="0"/>
              <a:t> è </a:t>
            </a:r>
            <a:r>
              <a:rPr lang="en-US" dirty="0" err="1" smtClean="0"/>
              <a:t>transitiva</a:t>
            </a:r>
            <a:endParaRPr lang="en-US" dirty="0" smtClean="0"/>
          </a:p>
          <a:p>
            <a:pPr lvl="1"/>
            <a:r>
              <a:rPr lang="it-IT" dirty="0" smtClean="0"/>
              <a:t>skos:broader </a:t>
            </a:r>
            <a:r>
              <a:rPr lang="it-IT" dirty="0"/>
              <a:t>e skos:narrower non sono proprietà transitive e servono solo per asserire una relazione gerarchica tra due concetti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98F6-91E6-4983-9E5C-53F05E5BEF2A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3" y="4273116"/>
            <a:ext cx="7805700" cy="1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6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22616</TotalTime>
  <Words>424</Words>
  <Application>Microsoft Office PowerPoint</Application>
  <PresentationFormat>On-screen Show (4:3)</PresentationFormat>
  <Paragraphs>107</Paragraphs>
  <Slides>14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di Office</vt:lpstr>
      <vt:lpstr>PowerPoint Presentation</vt:lpstr>
      <vt:lpstr>Simple Knowledge  Organization System</vt:lpstr>
      <vt:lpstr>SKOS è…</vt:lpstr>
      <vt:lpstr>Concept e Label</vt:lpstr>
      <vt:lpstr>Etichette multilingua</vt:lpstr>
      <vt:lpstr>Relazioni semantiche: related</vt:lpstr>
      <vt:lpstr>Relazioni semantiche:narrower/broader</vt:lpstr>
      <vt:lpstr>Regole di inferenza: proprietà inversa</vt:lpstr>
      <vt:lpstr>Regole di inferenza: broader/narrower</vt:lpstr>
      <vt:lpstr>Regole di inferenza: broaderTransitive</vt:lpstr>
      <vt:lpstr>SKOS e ISO 2788</vt:lpstr>
      <vt:lpstr>Ricapitolando…</vt:lpstr>
      <vt:lpstr>Dai thesauri alle ontologie</vt:lpstr>
      <vt:lpstr>Conclusioni</vt:lpstr>
    </vt:vector>
  </TitlesOfParts>
  <Company>W3C Italy - Oreste Signore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Open Data: a short introduction</dc:title>
  <dc:subject>Linked Open Data, Semantic Web</dc:subject>
  <dc:creator>Oreste Signore</dc:creator>
  <dc:description>Presentazione per il Workshop:  "Linked Open Data &amp; Jewish Cultural Heritage"</dc:description>
  <cp:lastModifiedBy>Oreste Signore</cp:lastModifiedBy>
  <cp:revision>486</cp:revision>
  <cp:lastPrinted>2016-08-26T10:07:52Z</cp:lastPrinted>
  <dcterms:created xsi:type="dcterms:W3CDTF">2011-06-06T14:51:59Z</dcterms:created>
  <dcterms:modified xsi:type="dcterms:W3CDTF">2016-08-30T14:11:33Z</dcterms:modified>
</cp:coreProperties>
</file>