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2" r:id="rId3"/>
    <p:sldId id="303" r:id="rId4"/>
    <p:sldId id="304" r:id="rId5"/>
    <p:sldId id="305" r:id="rId6"/>
    <p:sldId id="302" r:id="rId7"/>
    <p:sldId id="261" r:id="rId8"/>
    <p:sldId id="259" r:id="rId9"/>
    <p:sldId id="283" r:id="rId10"/>
    <p:sldId id="284" r:id="rId11"/>
    <p:sldId id="285" r:id="rId12"/>
    <p:sldId id="286" r:id="rId13"/>
    <p:sldId id="287" r:id="rId14"/>
    <p:sldId id="258" r:id="rId15"/>
    <p:sldId id="291" r:id="rId16"/>
    <p:sldId id="263" r:id="rId17"/>
    <p:sldId id="292" r:id="rId18"/>
    <p:sldId id="288" r:id="rId19"/>
    <p:sldId id="264" r:id="rId20"/>
    <p:sldId id="296" r:id="rId21"/>
    <p:sldId id="295" r:id="rId22"/>
    <p:sldId id="294" r:id="rId23"/>
    <p:sldId id="293" r:id="rId24"/>
    <p:sldId id="297" r:id="rId25"/>
    <p:sldId id="298" r:id="rId26"/>
    <p:sldId id="326" r:id="rId27"/>
    <p:sldId id="265" r:id="rId28"/>
    <p:sldId id="299" r:id="rId29"/>
    <p:sldId id="300" r:id="rId30"/>
    <p:sldId id="327" r:id="rId31"/>
    <p:sldId id="278" r:id="rId32"/>
    <p:sldId id="266" r:id="rId33"/>
    <p:sldId id="267" r:id="rId34"/>
    <p:sldId id="268" r:id="rId35"/>
    <p:sldId id="269" r:id="rId36"/>
    <p:sldId id="310" r:id="rId37"/>
    <p:sldId id="277" r:id="rId38"/>
    <p:sldId id="320" r:id="rId39"/>
    <p:sldId id="270" r:id="rId40"/>
    <p:sldId id="316" r:id="rId41"/>
    <p:sldId id="317" r:id="rId42"/>
    <p:sldId id="322" r:id="rId43"/>
    <p:sldId id="318" r:id="rId44"/>
    <p:sldId id="312" r:id="rId45"/>
    <p:sldId id="313" r:id="rId46"/>
    <p:sldId id="315" r:id="rId47"/>
    <p:sldId id="273" r:id="rId48"/>
    <p:sldId id="289" r:id="rId49"/>
    <p:sldId id="308" r:id="rId50"/>
    <p:sldId id="309" r:id="rId51"/>
    <p:sldId id="323" r:id="rId52"/>
    <p:sldId id="324" r:id="rId53"/>
    <p:sldId id="282" r:id="rId54"/>
    <p:sldId id="276" r:id="rId55"/>
    <p:sldId id="279" r:id="rId56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C0CB4"/>
    <a:srgbClr val="FFFF99"/>
    <a:srgbClr val="99FF33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25" autoAdjust="0"/>
  </p:normalViewPr>
  <p:slideViewPr>
    <p:cSldViewPr>
      <p:cViewPr>
        <p:scale>
          <a:sx n="66" d="100"/>
          <a:sy n="66" d="100"/>
        </p:scale>
        <p:origin x="-293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8E6F29-B124-42D0-A055-97947721FD9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8768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 smtClean="0"/>
              <a:t>Click to edit Master text styles</a:t>
            </a:r>
          </a:p>
          <a:p>
            <a:pPr lvl="1"/>
            <a:r>
              <a:rPr lang="it-IT" altLang="en-US" noProof="0" smtClean="0"/>
              <a:t>Second level</a:t>
            </a:r>
          </a:p>
          <a:p>
            <a:pPr lvl="2"/>
            <a:r>
              <a:rPr lang="it-IT" altLang="en-US" noProof="0" smtClean="0"/>
              <a:t>Third level</a:t>
            </a:r>
          </a:p>
          <a:p>
            <a:pPr lvl="3"/>
            <a:r>
              <a:rPr lang="it-IT" altLang="en-US" noProof="0" smtClean="0"/>
              <a:t>Fourth level</a:t>
            </a:r>
          </a:p>
          <a:p>
            <a:pPr lvl="4"/>
            <a:r>
              <a:rPr lang="it-IT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7FEE17-45AE-43EC-8A1D-FD4CAD7FB7E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85749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27B71-7A2C-4111-B79F-0CF932BF58AA}" type="slidenum">
              <a:rPr lang="it-IT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it-IT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5A5EF-3C80-4A7E-A149-23EA8139238C}" type="slidenum">
              <a:rPr lang="it-IT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it-IT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B21522-83DD-4D8C-AE8B-91403B94BFAD}" type="slidenum">
              <a:rPr lang="it-IT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it-IT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CDA28C-34BA-44FD-8B48-CB1938A4D24E}" type="slidenum">
              <a:rPr lang="it-IT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it-IT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49E9E5-683B-4C56-87A8-878FBA51454D}" type="slidenum">
              <a:rPr lang="it-IT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it-IT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4B4558-247D-479E-B389-C8D98F480279}" type="slidenum">
              <a:rPr lang="it-IT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it-IT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854430-DCEE-4588-8EF2-235A3C847BC1}" type="slidenum">
              <a:rPr lang="it-IT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it-IT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873E3E-2B31-4A76-A96D-C0712B89133B}" type="slidenum">
              <a:rPr lang="it-IT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it-IT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83C6C-F0E9-499E-811C-FFB0F5B8B1CA}" type="slidenum">
              <a:rPr lang="it-IT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it-IT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03376A-E5C5-4259-984E-54B1FC52D511}" type="slidenum">
              <a:rPr lang="it-IT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it-IT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1220D9-C364-4237-9689-44ABCDEDC56F}" type="slidenum">
              <a:rPr lang="it-IT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it-IT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613E6E-C664-4C2A-9BD4-87F416A4F023}" type="slidenum">
              <a:rPr lang="it-IT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it-IT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9D360-081C-4C89-8EA0-86FAB6501F0D}" type="slidenum">
              <a:rPr lang="it-IT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it-IT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A83D2B-7282-43B3-9F43-E0797E84BB51}" type="slidenum">
              <a:rPr lang="it-IT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it-IT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D5B291-8869-48A0-9358-5DA84B8F34B5}" type="slidenum">
              <a:rPr lang="it-IT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it-IT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E32E7-6A00-406B-A4DB-0C98C15F8F9E}" type="slidenum">
              <a:rPr lang="it-IT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it-IT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48B67B-F2AD-4569-915F-94DF63A7C2CF}" type="slidenum">
              <a:rPr lang="it-IT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it-IT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CEEEC5-B15B-43A1-A855-80390F9B80AA}" type="slidenum">
              <a:rPr lang="it-IT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it-IT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CEEEC5-B15B-43A1-A855-80390F9B80AA}" type="slidenum">
              <a:rPr lang="it-IT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it-IT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7EE9E6-13E7-4E5D-A951-AB96D854FA01}" type="slidenum">
              <a:rPr lang="it-IT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it-IT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0F3474-E51E-402E-B8D5-ADD69FD86AE3}" type="slidenum">
              <a:rPr lang="it-IT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it-IT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3960D6-8357-4ED9-BEFC-C7FD137C755F}" type="slidenum">
              <a:rPr lang="it-IT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it-IT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613E6E-C664-4C2A-9BD4-87F416A4F023}" type="slidenum">
              <a:rPr lang="it-IT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1220D9-C364-4237-9689-44ABCDEDC56F}" type="slidenum">
              <a:rPr lang="it-IT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it-IT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0528F7-A465-4368-8126-A2352C76CD55}" type="slidenum">
              <a:rPr lang="it-IT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it-IT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7B3E99-A89C-4112-84A9-90C9801A4858}" type="slidenum">
              <a:rPr lang="it-IT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it-IT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8D7A80-953E-4C8A-B694-75E47A31F55B}" type="slidenum">
              <a:rPr lang="it-IT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it-IT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DFC9E4-6C59-4615-968D-317595876BD1}" type="slidenum">
              <a:rPr lang="it-IT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it-IT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B6F606-82A9-4D83-895E-185DFE7A0F7A}" type="slidenum">
              <a:rPr lang="it-IT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it-IT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B6F606-82A9-4D83-895E-185DFE7A0F7A}" type="slidenum">
              <a:rPr lang="it-IT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it-IT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F80871-7B25-4B30-98B3-CC49DC729805}" type="slidenum">
              <a:rPr lang="it-IT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it-IT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210C8-17A5-4311-AC6A-A30403D250A5}" type="slidenum">
              <a:rPr lang="it-IT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it-IT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210C8-17A5-4311-AC6A-A30403D250A5}" type="slidenum">
              <a:rPr lang="it-IT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it-IT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613E6E-C664-4C2A-9BD4-87F416A4F023}" type="slidenum">
              <a:rPr lang="it-IT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it-IT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85806-43DB-4934-940E-60FF046744AE}" type="slidenum">
              <a:rPr lang="it-IT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it-IT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85806-43DB-4934-940E-60FF046744AE}" type="slidenum">
              <a:rPr lang="it-IT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it-IT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210C8-17A5-4311-AC6A-A30403D250A5}" type="slidenum">
              <a:rPr lang="it-IT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it-IT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210C8-17A5-4311-AC6A-A30403D250A5}" type="slidenum">
              <a:rPr lang="it-IT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it-IT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210C8-17A5-4311-AC6A-A30403D250A5}" type="slidenum">
              <a:rPr lang="it-IT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it-IT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B962F5-B3A4-4287-AB2A-1BD5CD8DA1FC}" type="slidenum">
              <a:rPr lang="it-IT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it-IT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136D2-8BEF-45A0-9CEC-4FE6576AFB2F}" type="slidenum">
              <a:rPr lang="it-IT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it-IT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136D2-8BEF-45A0-9CEC-4FE6576AFB2F}" type="slidenum">
              <a:rPr lang="it-IT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it-IT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DB2C87-0240-459D-BFF5-0809F9CAC69D}" type="slidenum">
              <a:rPr lang="it-IT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it-IT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E84C05-0FBC-4A8A-B381-1D45F8B5CF8D}" type="slidenum">
              <a:rPr lang="it-IT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it-IT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613E6E-C664-4C2A-9BD4-87F416A4F023}" type="slidenum">
              <a:rPr lang="it-IT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it-IT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DF4287-B2A6-4C12-84C2-E1C9BC6BB051}" type="slidenum">
              <a:rPr lang="it-IT" altLang="en-US" smtClean="0"/>
              <a:pPr eaLnBrk="1" hangingPunct="1">
                <a:spcBef>
                  <a:spcPct val="0"/>
                </a:spcBef>
              </a:pPr>
              <a:t>52</a:t>
            </a:fld>
            <a:endParaRPr lang="it-IT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9E5031-C5CF-40A1-B54A-37CAC47EB02F}" type="slidenum">
              <a:rPr lang="it-IT" altLang="en-US" smtClean="0"/>
              <a:pPr eaLnBrk="1" hangingPunct="1">
                <a:spcBef>
                  <a:spcPct val="0"/>
                </a:spcBef>
              </a:pPr>
              <a:t>53</a:t>
            </a:fld>
            <a:endParaRPr lang="it-IT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F5C93B-EFDF-40B7-84A1-5151243D8B2B}" type="slidenum">
              <a:rPr lang="it-IT" altLang="en-US" smtClean="0"/>
              <a:pPr eaLnBrk="1" hangingPunct="1">
                <a:spcBef>
                  <a:spcPct val="0"/>
                </a:spcBef>
              </a:pPr>
              <a:t>54</a:t>
            </a:fld>
            <a:endParaRPr lang="it-IT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286522-CF52-4D21-A173-91CA5BAB65F4}" type="slidenum">
              <a:rPr lang="it-IT" altLang="en-US" smtClean="0"/>
              <a:pPr eaLnBrk="1" hangingPunct="1">
                <a:spcBef>
                  <a:spcPct val="0"/>
                </a:spcBef>
              </a:pPr>
              <a:t>55</a:t>
            </a:fld>
            <a:endParaRPr lang="it-IT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613E6E-C664-4C2A-9BD4-87F416A4F023}" type="slidenum">
              <a:rPr lang="it-IT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it-IT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8C2611-A417-42E6-B92D-36484BB32FE1}" type="slidenum">
              <a:rPr lang="it-IT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it-IT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EF159-DE55-47C9-A064-E0CB185C6A41}" type="slidenum">
              <a:rPr lang="it-IT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it-IT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DFE93F-3DEB-4A33-A21A-FBB9CA7259A0}" type="slidenum">
              <a:rPr lang="it-IT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it-IT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F850-BC53-48A4-9120-A7A48A9588A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944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551DB-8337-4749-AC40-B7EB89E0A7B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5864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0E3FC-5BB1-409D-929D-FF5869F8426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9178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Oreste Signore</a:t>
            </a: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398C-B786-4448-8674-A16BF091CA59}" type="slidenum">
              <a:rPr lang="it-IT" altLang="en-US" smtClean="0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1024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</a:p>
          <a:p>
            <a:pPr>
              <a:defRPr/>
            </a:pPr>
            <a:endParaRPr lang="it-IT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636-E48F-4778-A9C5-2E01450A4C6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418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B6EE-2E8E-40A3-A041-574E14ECE21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272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BD1F7-1FD1-47E4-9847-AFF655EEA58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9928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Oreste Signore</a:t>
            </a: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 smtClean="0"/>
              <a:t>Rappresentare la conoscenza archeologica: dalla catalogazione cartacea al web semantico</a:t>
            </a:r>
            <a:endParaRPr lang="it-IT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398C-B786-4448-8674-A16BF091CA59}" type="slidenum">
              <a:rPr lang="it-IT" altLang="en-US" smtClean="0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8702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35BA-B364-4189-8723-B90A03D94952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8617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0FC4-DA74-4D38-B099-A4069319D51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814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277B-115B-4FA5-87F0-6AEB9F10A4E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714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Level1</a:t>
            </a:r>
          </a:p>
          <a:p>
            <a:pPr lvl="1"/>
            <a:r>
              <a:rPr lang="it-IT" altLang="en-US" smtClean="0"/>
              <a:t>level2</a:t>
            </a:r>
          </a:p>
          <a:p>
            <a:pPr lvl="2"/>
            <a:r>
              <a:rPr lang="it-IT" altLang="en-US" smtClean="0"/>
              <a:t>level3</a:t>
            </a:r>
          </a:p>
          <a:p>
            <a:pPr lvl="3"/>
            <a:r>
              <a:rPr lang="it-IT" altLang="en-US" smtClean="0"/>
              <a:t>level4</a:t>
            </a:r>
          </a:p>
          <a:p>
            <a:pPr lvl="4"/>
            <a:r>
              <a:rPr lang="it-IT" altLang="en-US" smtClean="0"/>
              <a:t>level5</a:t>
            </a:r>
          </a:p>
          <a:p>
            <a:pPr lvl="4"/>
            <a:endParaRPr lang="it-IT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248400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altLang="en-US" dirty="0"/>
              <a:t>Rappresentare la conoscenza archeologica: dalla catalogazione cartacea al web semantico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248400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A0E398C-B786-4448-8674-A16BF091CA59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stesignore.eu/weblab/people/orest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oreste.signore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ublincore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oc-crm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847012" cy="2016125"/>
          </a:xfrm>
        </p:spPr>
        <p:txBody>
          <a:bodyPr/>
          <a:lstStyle/>
          <a:p>
            <a:pPr algn="ctr" eaLnBrk="1" hangingPunct="1"/>
            <a:r>
              <a:rPr lang="it-IT" altLang="en-US" sz="2800" dirty="0" smtClean="0"/>
              <a:t>C</a:t>
            </a:r>
            <a:r>
              <a:rPr lang="it-IT" altLang="en-US" sz="2800" dirty="0" smtClean="0"/>
              <a:t>atalogazione e rappresentazione della conoscenza: dalla scheda cartacea  </a:t>
            </a:r>
            <a:r>
              <a:rPr lang="it-IT" altLang="en-US" sz="2800" dirty="0" smtClean="0"/>
              <a:t/>
            </a:r>
            <a:br>
              <a:rPr lang="it-IT" altLang="en-US" sz="2800" dirty="0" smtClean="0"/>
            </a:br>
            <a:r>
              <a:rPr lang="it-IT" altLang="en-US" sz="2800" dirty="0" smtClean="0"/>
              <a:t>al web semantico</a:t>
            </a:r>
            <a:br>
              <a:rPr lang="it-IT" altLang="en-US" sz="2800" dirty="0" smtClean="0"/>
            </a:br>
            <a:r>
              <a:rPr lang="it-IT" altLang="en-US" sz="2800" dirty="0" smtClean="0"/>
              <a:t/>
            </a:r>
            <a:br>
              <a:rPr lang="it-IT" altLang="en-US" sz="2800" dirty="0" smtClean="0"/>
            </a:br>
            <a:r>
              <a:rPr lang="it-IT" altLang="en-US" sz="1800" i="1" dirty="0" smtClean="0"/>
              <a:t>Seminario LIMES, 29 marzo 2019</a:t>
            </a:r>
            <a:r>
              <a:rPr lang="it-IT" altLang="en-US" sz="1800" dirty="0" smtClean="0"/>
              <a:t/>
            </a:r>
            <a:br>
              <a:rPr lang="it-IT" altLang="en-US" sz="1800" dirty="0" smtClean="0"/>
            </a:br>
            <a:endParaRPr lang="it-IT" altLang="en-US" sz="1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852738"/>
            <a:ext cx="7489825" cy="2881312"/>
          </a:xfrm>
        </p:spPr>
        <p:txBody>
          <a:bodyPr/>
          <a:lstStyle/>
          <a:p>
            <a:pPr algn="l" eaLnBrk="1" hangingPunct="1"/>
            <a:endParaRPr lang="it-IT" altLang="en-US" sz="2800" dirty="0" smtClean="0"/>
          </a:p>
          <a:p>
            <a:pPr algn="l" eaLnBrk="1" hangingPunct="1"/>
            <a:endParaRPr lang="it-IT" altLang="en-US" sz="1800" dirty="0" smtClean="0"/>
          </a:p>
          <a:p>
            <a:pPr algn="l" eaLnBrk="1" hangingPunct="1"/>
            <a:endParaRPr lang="it-IT" altLang="en-US" sz="1800" dirty="0" smtClean="0"/>
          </a:p>
          <a:p>
            <a:pPr algn="l" eaLnBrk="1" hangingPunct="1"/>
            <a:r>
              <a:rPr lang="it-IT" altLang="en-US" sz="1800" dirty="0" smtClean="0">
                <a:solidFill>
                  <a:srgbClr val="0C0CB4"/>
                </a:solidFill>
                <a:hlinkClick r:id="rId3"/>
              </a:rPr>
              <a:t>Oreste Signore</a:t>
            </a:r>
            <a:endParaRPr lang="it-IT" altLang="en-US" sz="1800" dirty="0" smtClean="0">
              <a:solidFill>
                <a:srgbClr val="0C0CB4"/>
              </a:solidFill>
            </a:endParaRPr>
          </a:p>
          <a:p>
            <a:pPr algn="l" eaLnBrk="1" hangingPunct="1"/>
            <a:r>
              <a:rPr lang="it-IT" altLang="en-US" sz="1800" dirty="0" smtClean="0"/>
              <a:t>Pisa</a:t>
            </a:r>
          </a:p>
          <a:p>
            <a:pPr algn="l" eaLnBrk="1" hangingPunct="1"/>
            <a:r>
              <a:rPr lang="it-IT" altLang="en-US" sz="1800" dirty="0" smtClean="0">
                <a:solidFill>
                  <a:srgbClr val="002060"/>
                </a:solidFill>
                <a:hlinkClick r:id="rId4"/>
              </a:rPr>
              <a:t>oreste.signore@gmail.com</a:t>
            </a:r>
            <a:endParaRPr lang="it-IT" alt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3600450" cy="269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8BCE5002-D8A9-4025-8460-C4B30809325E}" type="slidenum">
              <a:rPr lang="it-IT" altLang="en-US"/>
              <a:pPr>
                <a:defRPr/>
              </a:pPr>
              <a:t>10</a:t>
            </a:fld>
            <a:endParaRPr lang="it-IT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Quanti tipi di scheda? (2)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Beni immobili</a:t>
            </a:r>
          </a:p>
          <a:p>
            <a:pPr lvl="1" eaLnBrk="1" hangingPunct="1"/>
            <a:r>
              <a:rPr lang="it-IT" altLang="en-US" smtClean="0"/>
              <a:t>A 	(architettura)</a:t>
            </a:r>
          </a:p>
          <a:p>
            <a:pPr lvl="1" eaLnBrk="1" hangingPunct="1"/>
            <a:r>
              <a:rPr lang="it-IT" altLang="en-US" smtClean="0"/>
              <a:t>PG 	(parchi e giardini)</a:t>
            </a:r>
          </a:p>
          <a:p>
            <a:pPr lvl="1" eaLnBrk="1" hangingPunct="1"/>
            <a:r>
              <a:rPr lang="it-IT" altLang="en-US" smtClean="0"/>
              <a:t>MA	(monumenti archeologici)</a:t>
            </a:r>
          </a:p>
          <a:p>
            <a:pPr lvl="1" eaLnBrk="1" hangingPunct="1"/>
            <a:r>
              <a:rPr lang="it-IT" altLang="en-US" smtClean="0"/>
              <a:t>CA 	(complessi archeologici)</a:t>
            </a:r>
          </a:p>
          <a:p>
            <a:pPr lvl="1" eaLnBrk="1" hangingPunct="1"/>
            <a:r>
              <a:rPr lang="it-IT" altLang="en-US" smtClean="0"/>
              <a:t>SAS 	(saggio stratigrafico)</a:t>
            </a:r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49E30675-6D38-4F26-8C80-56467265B861}" type="slidenum">
              <a:rPr lang="it-IT" altLang="en-US"/>
              <a:pPr>
                <a:defRPr/>
              </a:pPr>
              <a:t>11</a:t>
            </a:fld>
            <a:endParaRPr lang="it-IT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Quanti tipi di scheda? (3)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Beni urbanistico-territoriali</a:t>
            </a:r>
          </a:p>
          <a:p>
            <a:pPr lvl="1" eaLnBrk="1" hangingPunct="1"/>
            <a:r>
              <a:rPr lang="it-IT" altLang="en-US" smtClean="0"/>
              <a:t>SU 	(settore urbano)</a:t>
            </a:r>
          </a:p>
          <a:p>
            <a:pPr lvl="1" eaLnBrk="1" hangingPunct="1"/>
            <a:r>
              <a:rPr lang="it-IT" altLang="en-US" smtClean="0"/>
              <a:t>CS 	(centro storico)</a:t>
            </a:r>
          </a:p>
          <a:p>
            <a:pPr lvl="1" eaLnBrk="1" hangingPunct="1"/>
            <a:r>
              <a:rPr lang="it-IT" altLang="en-US" smtClean="0"/>
              <a:t>TP 	(toponimo)</a:t>
            </a:r>
          </a:p>
          <a:p>
            <a:pPr lvl="1" eaLnBrk="1" hangingPunct="1"/>
            <a:r>
              <a:rPr lang="it-IT" altLang="en-US" smtClean="0"/>
              <a:t>T 	(territorio comunale)</a:t>
            </a:r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A51BA419-063C-4D81-A5E2-3CE6C2F5E0D5}" type="slidenum">
              <a:rPr lang="it-IT" altLang="en-US"/>
              <a:pPr>
                <a:defRPr/>
              </a:pPr>
              <a:t>12</a:t>
            </a:fld>
            <a:endParaRPr lang="it-IT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Quanti tipi di scheda? (4)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Beni demo-antropologici</a:t>
            </a:r>
          </a:p>
          <a:p>
            <a:pPr lvl="1" eaLnBrk="1" hangingPunct="1"/>
            <a:r>
              <a:rPr lang="it-IT" altLang="en-US" smtClean="0"/>
              <a:t>FKO 	(oggetti)</a:t>
            </a:r>
          </a:p>
          <a:p>
            <a:pPr lvl="1" eaLnBrk="1" hangingPunct="1"/>
            <a:r>
              <a:rPr lang="it-IT" altLang="en-US" smtClean="0"/>
              <a:t>FKN 	(narrativa)</a:t>
            </a:r>
          </a:p>
          <a:p>
            <a:pPr lvl="1" eaLnBrk="1" hangingPunct="1"/>
            <a:r>
              <a:rPr lang="it-IT" altLang="en-US" smtClean="0"/>
              <a:t>FKM 	(musica)</a:t>
            </a:r>
          </a:p>
          <a:p>
            <a:pPr lvl="1" eaLnBrk="1" hangingPunct="1"/>
            <a:r>
              <a:rPr lang="it-IT" altLang="en-US" smtClean="0"/>
              <a:t>FKC 	(cerimonie)</a:t>
            </a:r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F2496BBA-8663-4F95-963E-1DDA6B163DE0}" type="slidenum">
              <a:rPr lang="it-IT" altLang="en-US"/>
              <a:pPr>
                <a:defRPr/>
              </a:pPr>
              <a:t>13</a:t>
            </a:fld>
            <a:endParaRPr lang="it-IT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Perché tanti tipi di schede?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Descrizione di oggetti intrinsecamente diversi</a:t>
            </a:r>
          </a:p>
          <a:p>
            <a:pPr lvl="1" eaLnBrk="1" hangingPunct="1"/>
            <a:r>
              <a:rPr lang="it-IT" altLang="en-US" smtClean="0"/>
              <a:t>Proprietà diverse</a:t>
            </a:r>
          </a:p>
          <a:p>
            <a:pPr lvl="1" eaLnBrk="1" hangingPunct="1"/>
            <a:r>
              <a:rPr lang="it-IT" altLang="en-US" smtClean="0"/>
              <a:t>Proprietà non applicabili allo specifico oggetto</a:t>
            </a:r>
          </a:p>
          <a:p>
            <a:pPr eaLnBrk="1" hangingPunct="1"/>
            <a:r>
              <a:rPr lang="it-IT" altLang="en-US" smtClean="0"/>
              <a:t>Retaggio di distinzioni disciplinari</a:t>
            </a:r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AEED10DD-1C0E-48A1-9343-C6CAEF48A8AE}" type="slidenum">
              <a:rPr lang="it-IT" altLang="en-US"/>
              <a:pPr>
                <a:defRPr/>
              </a:pPr>
              <a:t>14</a:t>
            </a:fld>
            <a:endParaRPr lang="it-IT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Le prime esperienze informatiche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A metà degli anni ’70</a:t>
            </a:r>
          </a:p>
          <a:p>
            <a:pPr eaLnBrk="1" hangingPunct="1"/>
            <a:r>
              <a:rPr lang="it-IT" altLang="en-US" smtClean="0">
                <a:solidFill>
                  <a:schemeClr val="accent2"/>
                </a:solidFill>
              </a:rPr>
              <a:t>Trasposizione</a:t>
            </a:r>
            <a:r>
              <a:rPr lang="it-IT" altLang="en-US" smtClean="0"/>
              <a:t> della scheda cartacea</a:t>
            </a:r>
          </a:p>
          <a:p>
            <a:pPr eaLnBrk="1" hangingPunct="1"/>
            <a:r>
              <a:rPr lang="it-IT" altLang="en-US" smtClean="0"/>
              <a:t>Utilizzo di sistemi di </a:t>
            </a:r>
            <a:r>
              <a:rPr lang="it-IT" altLang="en-US" smtClean="0">
                <a:solidFill>
                  <a:schemeClr val="accent2"/>
                </a:solidFill>
              </a:rPr>
              <a:t>Information Retrieval</a:t>
            </a:r>
          </a:p>
          <a:p>
            <a:pPr lvl="1" eaLnBrk="1" hangingPunct="1"/>
            <a:r>
              <a:rPr lang="it-IT" altLang="en-US" smtClean="0"/>
              <a:t>Molto entusiasmo</a:t>
            </a:r>
          </a:p>
          <a:p>
            <a:pPr lvl="1" eaLnBrk="1" hangingPunct="1"/>
            <a:r>
              <a:rPr lang="it-IT" altLang="en-US" smtClean="0"/>
              <a:t>Qualche risultato deludente</a:t>
            </a:r>
          </a:p>
          <a:p>
            <a:pPr lvl="2" eaLnBrk="1" hangingPunct="1"/>
            <a:r>
              <a:rPr lang="it-IT" altLang="en-US" smtClean="0"/>
              <a:t>Dove sono le anfore del I a.C.?</a:t>
            </a:r>
          </a:p>
          <a:p>
            <a:pPr lvl="2" eaLnBrk="1" hangingPunct="1"/>
            <a:r>
              <a:rPr lang="it-IT" altLang="en-US" smtClean="0"/>
              <a:t>Come mai non riesco a selezionare gli oggetti che hanno delle parti in bronzo, ma non sono solo di bronzo?</a:t>
            </a:r>
          </a:p>
          <a:p>
            <a:pPr lvl="1" eaLnBrk="1" hangingPunct="1"/>
            <a:endParaRPr lang="it-IT" altLang="en-US" smtClean="0"/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1B484D7-0355-45DA-9081-CFBEBD4113E3}" type="slidenum">
              <a:rPr lang="it-IT" altLang="en-US"/>
              <a:pPr>
                <a:defRPr/>
              </a:pPr>
              <a:t>15</a:t>
            </a:fld>
            <a:endParaRPr lang="it-IT" alt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Ricordiamo sempre...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Recall</a:t>
            </a:r>
            <a:r>
              <a:rPr lang="en-GB" altLang="en-US" dirty="0" smtClean="0"/>
              <a:t> e </a:t>
            </a:r>
            <a:r>
              <a:rPr lang="en-GB" altLang="en-US" dirty="0" smtClean="0">
                <a:solidFill>
                  <a:srgbClr val="FF0000"/>
                </a:solidFill>
              </a:rPr>
              <a:t>Precision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 </a:t>
            </a:r>
          </a:p>
          <a:p>
            <a:endParaRPr lang="en-GB" altLang="en-US" dirty="0" smtClean="0"/>
          </a:p>
          <a:p>
            <a:r>
              <a:rPr lang="en-GB" altLang="en-US" dirty="0" err="1" smtClean="0"/>
              <a:t>Parametri</a:t>
            </a:r>
            <a:r>
              <a:rPr lang="en-GB" altLang="en-US" dirty="0" smtClean="0"/>
              <a:t> da </a:t>
            </a:r>
            <a:r>
              <a:rPr lang="en-GB" altLang="en-US" dirty="0" err="1" smtClean="0"/>
              <a:t>valutare</a:t>
            </a: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altLang="en-US" dirty="0" err="1" smtClean="0">
                <a:solidFill>
                  <a:srgbClr val="FF0000"/>
                </a:solidFill>
              </a:rPr>
              <a:t>sempre</a:t>
            </a:r>
            <a:r>
              <a:rPr lang="en-GB" altLang="en-US" dirty="0" smtClean="0">
                <a:solidFill>
                  <a:srgbClr val="FF0000"/>
                </a:solidFill>
              </a:rPr>
              <a:t>  </a:t>
            </a:r>
            <a:r>
              <a:rPr lang="en-GB" altLang="en-US" dirty="0" err="1" smtClean="0">
                <a:solidFill>
                  <a:srgbClr val="FF0000"/>
                </a:solidFill>
              </a:rPr>
              <a:t>contemporaneamente</a:t>
            </a:r>
            <a:endParaRPr lang="en-GB" altLang="en-US" dirty="0" smtClean="0"/>
          </a:p>
          <a:p>
            <a:r>
              <a:rPr lang="en-GB" altLang="en-US" dirty="0" err="1" smtClean="0"/>
              <a:t>Indicizzazione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esaustiva</a:t>
            </a:r>
            <a:r>
              <a:rPr lang="en-GB" altLang="en-US" dirty="0" smtClean="0"/>
              <a:t> + </a:t>
            </a:r>
            <a:r>
              <a:rPr lang="en-GB" altLang="en-US" dirty="0" err="1" smtClean="0"/>
              <a:t>linguaggio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specifico</a:t>
            </a:r>
            <a:r>
              <a:rPr lang="en-GB" altLang="en-US" dirty="0" smtClean="0"/>
              <a:t> = alto RICHIAMO e </a:t>
            </a:r>
            <a:r>
              <a:rPr lang="en-GB" altLang="en-US" dirty="0" err="1" smtClean="0"/>
              <a:t>alta</a:t>
            </a:r>
            <a:r>
              <a:rPr lang="en-GB" altLang="en-US" dirty="0" smtClean="0"/>
              <a:t> PRECISIONE</a:t>
            </a:r>
          </a:p>
          <a:p>
            <a:pPr marL="457200" lvl="1" indent="0" eaLnBrk="1" hangingPunct="1">
              <a:buFont typeface="Wingdings" pitchFamily="2" charset="2"/>
              <a:buNone/>
            </a:pPr>
            <a:endParaRPr lang="it-IT" altLang="en-US" dirty="0" smtClean="0"/>
          </a:p>
        </p:txBody>
      </p:sp>
      <p:graphicFrame>
        <p:nvGraphicFramePr>
          <p:cNvPr id="1229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236481"/>
              </p:ext>
            </p:extLst>
          </p:nvPr>
        </p:nvGraphicFramePr>
        <p:xfrm>
          <a:off x="1259632" y="2452688"/>
          <a:ext cx="20224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4" imgW="1689100" imgH="508000" progId="Equation.3">
                  <p:embed/>
                </p:oleObj>
              </mc:Choice>
              <mc:Fallback>
                <p:oleObj name="Equation" r:id="rId4" imgW="16891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52688"/>
                        <a:ext cx="20224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321002"/>
              </p:ext>
            </p:extLst>
          </p:nvPr>
        </p:nvGraphicFramePr>
        <p:xfrm>
          <a:off x="1259632" y="3356992"/>
          <a:ext cx="20224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6" imgW="1688367" imgH="533169" progId="Equation.3">
                  <p:embed/>
                </p:oleObj>
              </mc:Choice>
              <mc:Fallback>
                <p:oleObj name="Equation" r:id="rId6" imgW="1688367" imgH="53316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356992"/>
                        <a:ext cx="20224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7" name="Group 20"/>
          <p:cNvGrpSpPr>
            <a:grpSpLocks/>
          </p:cNvGrpSpPr>
          <p:nvPr/>
        </p:nvGrpSpPr>
        <p:grpSpPr bwMode="auto">
          <a:xfrm>
            <a:off x="4395788" y="1651000"/>
            <a:ext cx="3860800" cy="2673350"/>
            <a:chOff x="3014" y="1392"/>
            <a:chExt cx="2122" cy="1684"/>
          </a:xfrm>
        </p:grpSpPr>
        <p:sp>
          <p:nvSpPr>
            <p:cNvPr id="10" name="Oval 5"/>
            <p:cNvSpPr>
              <a:spLocks noChangeAspect="1" noChangeArrowheads="1"/>
            </p:cNvSpPr>
            <p:nvPr/>
          </p:nvSpPr>
          <p:spPr bwMode="auto">
            <a:xfrm>
              <a:off x="3014" y="1392"/>
              <a:ext cx="2122" cy="16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6"/>
            <p:cNvSpPr>
              <a:spLocks noChangeAspect="1" noChangeShapeType="1"/>
            </p:cNvSpPr>
            <p:nvPr/>
          </p:nvSpPr>
          <p:spPr bwMode="auto">
            <a:xfrm flipV="1">
              <a:off x="3312" y="1534"/>
              <a:ext cx="1766" cy="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7"/>
            <p:cNvSpPr>
              <a:spLocks noChangeAspect="1" noChangeShapeType="1"/>
            </p:cNvSpPr>
            <p:nvPr/>
          </p:nvSpPr>
          <p:spPr bwMode="auto">
            <a:xfrm>
              <a:off x="3094" y="1457"/>
              <a:ext cx="1850" cy="15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3818" y="1494"/>
              <a:ext cx="639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008000"/>
                  </a:solidFill>
                  <a:latin typeface="Arial" charset="0"/>
                </a:rPr>
                <a:t>Non Rilevanti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008000"/>
                  </a:solidFill>
                  <a:latin typeface="Arial" charset="0"/>
                </a:rPr>
                <a:t>e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008000"/>
                  </a:solidFill>
                  <a:latin typeface="Arial" charset="0"/>
                </a:rPr>
                <a:t>Non Reperiti</a:t>
              </a:r>
              <a:endParaRPr lang="it-IT" alt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3137" y="2137"/>
              <a:ext cx="599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FF0000"/>
                  </a:solidFill>
                  <a:latin typeface="Arial" charset="0"/>
                </a:rPr>
                <a:t>Rilevanti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FF0000"/>
                  </a:solidFill>
                  <a:latin typeface="Arial" charset="0"/>
                </a:rPr>
                <a:t>e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FF0000"/>
                  </a:solidFill>
                  <a:latin typeface="Arial" charset="0"/>
                </a:rPr>
                <a:t>Non Reperiti</a:t>
              </a:r>
              <a:endParaRPr lang="it-IT" alt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1"/>
            <p:cNvSpPr txBox="1">
              <a:spLocks noChangeAspect="1" noChangeArrowheads="1"/>
            </p:cNvSpPr>
            <p:nvPr/>
          </p:nvSpPr>
          <p:spPr bwMode="auto">
            <a:xfrm>
              <a:off x="4394" y="2137"/>
              <a:ext cx="637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FF0000"/>
                  </a:solidFill>
                  <a:latin typeface="Arial" charset="0"/>
                </a:rPr>
                <a:t>Non Rilevanti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FF0000"/>
                  </a:solidFill>
                  <a:latin typeface="Arial" charset="0"/>
                </a:rPr>
                <a:t>e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FF0000"/>
                  </a:solidFill>
                  <a:latin typeface="Arial" charset="0"/>
                </a:rPr>
                <a:t>Reperiti</a:t>
              </a:r>
              <a:endParaRPr lang="it-IT" alt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2"/>
            <p:cNvSpPr txBox="1">
              <a:spLocks noChangeAspect="1" noChangeArrowheads="1"/>
            </p:cNvSpPr>
            <p:nvPr/>
          </p:nvSpPr>
          <p:spPr bwMode="auto">
            <a:xfrm>
              <a:off x="3826" y="2566"/>
              <a:ext cx="451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008000"/>
                  </a:solidFill>
                  <a:latin typeface="Arial" charset="0"/>
                </a:rPr>
                <a:t>Rilevanti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008000"/>
                  </a:solidFill>
                  <a:latin typeface="Arial" charset="0"/>
                </a:rPr>
                <a:t>e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en-US" sz="1200" b="1" kern="0">
                  <a:solidFill>
                    <a:srgbClr val="008000"/>
                  </a:solidFill>
                  <a:latin typeface="Arial" charset="0"/>
                </a:rPr>
                <a:t>reperiti</a:t>
              </a:r>
              <a:endParaRPr lang="it-IT" altLang="en-US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35870541-6BE9-43A8-8091-A8DFC525B053}" type="slidenum">
              <a:rPr lang="it-IT" altLang="en-US"/>
              <a:pPr>
                <a:defRPr/>
              </a:pPr>
              <a:t>16</a:t>
            </a:fld>
            <a:endParaRPr lang="it-IT" alt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Verso quale ambiente orientarsi?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>
                <a:solidFill>
                  <a:srgbClr val="0C0CB4"/>
                </a:solidFill>
              </a:rPr>
              <a:t>Information Retrieval Systems</a:t>
            </a:r>
          </a:p>
          <a:p>
            <a:pPr lvl="1" eaLnBrk="1" hangingPunct="1"/>
            <a:r>
              <a:rPr lang="it-IT" altLang="en-US" dirty="0" smtClean="0"/>
              <a:t>Gestiscono bene le informazini descrittive in testo libero</a:t>
            </a:r>
          </a:p>
          <a:p>
            <a:pPr lvl="1" eaLnBrk="1" hangingPunct="1"/>
            <a:r>
              <a:rPr lang="it-IT" altLang="en-US" dirty="0" smtClean="0"/>
              <a:t>Determinano ridondanze e gestiscono male le relazioni </a:t>
            </a:r>
          </a:p>
          <a:p>
            <a:pPr eaLnBrk="1" hangingPunct="1"/>
            <a:r>
              <a:rPr lang="it-IT" altLang="en-US" dirty="0" smtClean="0">
                <a:solidFill>
                  <a:srgbClr val="0C0CB4"/>
                </a:solidFill>
              </a:rPr>
              <a:t>Database Management Systems</a:t>
            </a:r>
          </a:p>
          <a:p>
            <a:pPr lvl="1" eaLnBrk="1" hangingPunct="1"/>
            <a:r>
              <a:rPr lang="it-IT" altLang="en-US" dirty="0" smtClean="0"/>
              <a:t>Approccio che richiede una forte formalizzazione</a:t>
            </a:r>
          </a:p>
          <a:p>
            <a:pPr lvl="1" eaLnBrk="1" hangingPunct="1"/>
            <a:r>
              <a:rPr lang="it-IT" altLang="en-US" dirty="0" smtClean="0"/>
              <a:t>Alcune esigenze verrebbero costrette</a:t>
            </a:r>
          </a:p>
          <a:p>
            <a:pPr eaLnBrk="1" hangingPunct="1"/>
            <a:r>
              <a:rPr lang="it-IT" altLang="en-US" dirty="0" smtClean="0">
                <a:solidFill>
                  <a:srgbClr val="0C0CB4"/>
                </a:solidFill>
              </a:rPr>
              <a:t>Artificial Intelligence</a:t>
            </a:r>
          </a:p>
          <a:p>
            <a:pPr lvl="1" eaLnBrk="1" hangingPunct="1"/>
            <a:r>
              <a:rPr lang="it-IT" altLang="en-US" dirty="0" smtClean="0"/>
              <a:t>Forse troppo </a:t>
            </a:r>
            <a:r>
              <a:rPr lang="it-IT" altLang="en-US" dirty="0" smtClean="0"/>
              <a:t>avveniristico </a:t>
            </a:r>
            <a:r>
              <a:rPr lang="it-IT" altLang="en-US" dirty="0" smtClean="0"/>
              <a:t>all’epoca, soprattutto per un contesto così vario e ricco?</a:t>
            </a:r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D9B067DE-926F-42D9-977D-E57E0B06DB7A}" type="slidenum">
              <a:rPr lang="it-IT" altLang="en-US"/>
              <a:pPr>
                <a:defRPr/>
              </a:pPr>
              <a:t>17</a:t>
            </a:fld>
            <a:endParaRPr lang="it-IT" alt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Un approccio unificante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Identificazione di </a:t>
            </a:r>
            <a:r>
              <a:rPr lang="it-IT" altLang="en-US" dirty="0" smtClean="0">
                <a:solidFill>
                  <a:srgbClr val="0C0CB4"/>
                </a:solidFill>
              </a:rPr>
              <a:t>proprietà comuni </a:t>
            </a:r>
            <a:r>
              <a:rPr lang="it-IT" altLang="en-US" dirty="0" smtClean="0"/>
              <a:t>per descrivere oggetti di pertinenza di ambiti disciplinari diversi</a:t>
            </a:r>
          </a:p>
          <a:p>
            <a:pPr lvl="1" eaLnBrk="1" hangingPunct="1"/>
            <a:r>
              <a:rPr lang="it-IT" altLang="en-US" dirty="0" smtClean="0"/>
              <a:t>RA e OA hanno molti punti di contatto</a:t>
            </a:r>
          </a:p>
          <a:p>
            <a:pPr eaLnBrk="1" hangingPunct="1"/>
            <a:r>
              <a:rPr lang="it-IT" altLang="en-US" dirty="0" smtClean="0"/>
              <a:t>Perché non utilizzare le stesse proprietà per descrivere aspetti sostanzialmente omogenei?</a:t>
            </a:r>
          </a:p>
          <a:p>
            <a:pPr eaLnBrk="1" hangingPunct="1"/>
            <a:r>
              <a:rPr lang="it-IT" altLang="en-US" dirty="0" smtClean="0"/>
              <a:t>Sarebbe possibile superare le differenze disciplinari?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0892A222-62FF-404D-A97E-AA310238EEFE}" type="slidenum">
              <a:rPr lang="it-IT" altLang="en-US"/>
              <a:pPr>
                <a:defRPr/>
              </a:pPr>
              <a:t>18</a:t>
            </a:fld>
            <a:endParaRPr lang="it-IT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La scelta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Nasce il </a:t>
            </a:r>
            <a:r>
              <a:rPr lang="it-IT" altLang="en-US" smtClean="0">
                <a:solidFill>
                  <a:schemeClr val="accent2"/>
                </a:solidFill>
              </a:rPr>
              <a:t>modello di oggetto</a:t>
            </a:r>
          </a:p>
          <a:p>
            <a:pPr eaLnBrk="1" hangingPunct="1"/>
            <a:r>
              <a:rPr lang="it-IT" altLang="en-US" smtClean="0"/>
              <a:t>Maggiore </a:t>
            </a:r>
            <a:r>
              <a:rPr lang="it-IT" altLang="en-US" smtClean="0">
                <a:solidFill>
                  <a:schemeClr val="accent2"/>
                </a:solidFill>
              </a:rPr>
              <a:t>formalizzazione</a:t>
            </a:r>
          </a:p>
          <a:p>
            <a:pPr eaLnBrk="1" hangingPunct="1"/>
            <a:r>
              <a:rPr lang="it-IT" altLang="en-US" smtClean="0"/>
              <a:t>Approccio:</a:t>
            </a:r>
          </a:p>
          <a:p>
            <a:pPr lvl="1" eaLnBrk="1" hangingPunct="1"/>
            <a:r>
              <a:rPr lang="it-IT" altLang="en-US" smtClean="0"/>
              <a:t>non legato ad uno specifico software </a:t>
            </a:r>
          </a:p>
          <a:p>
            <a:pPr lvl="1" eaLnBrk="1" hangingPunct="1"/>
            <a:r>
              <a:rPr lang="it-IT" altLang="en-US" smtClean="0">
                <a:solidFill>
                  <a:schemeClr val="accent2"/>
                </a:solidFill>
              </a:rPr>
              <a:t>unificato</a:t>
            </a:r>
          </a:p>
          <a:p>
            <a:pPr lvl="2" eaLnBrk="1" hangingPunct="1"/>
            <a:r>
              <a:rPr lang="it-IT" altLang="en-US" b="1" smtClean="0"/>
              <a:t>S. Papaldo, M. Ruggeri, R. Gagliardi, D. R. Matteucci, G. Romano, O. Signore, </a:t>
            </a:r>
            <a:r>
              <a:rPr lang="it-IT" altLang="en-US" b="1" i="0" smtClean="0"/>
              <a:t>Strutturazione dei dati delle schede di catalogo. </a:t>
            </a:r>
            <a:r>
              <a:rPr lang="it-IT" altLang="en-US" b="1" i="0" smtClean="0">
                <a:solidFill>
                  <a:schemeClr val="accent2"/>
                </a:solidFill>
              </a:rPr>
              <a:t>Beni mobili archeologici e storico-artistici</a:t>
            </a:r>
            <a:r>
              <a:rPr lang="it-IT" altLang="en-US" b="1" smtClean="0"/>
              <a:t>, Roma-Pisa 1985 (prima edizione), 1988 (seconda edizione)</a:t>
            </a:r>
          </a:p>
          <a:p>
            <a:pPr eaLnBrk="1" hangingPunct="1"/>
            <a:endParaRPr lang="it-IT" altLang="en-US" smtClean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F39A4A7D-6D3B-492D-81C2-8F4C81EAD100}" type="slidenum">
              <a:rPr lang="it-IT" altLang="en-US"/>
              <a:pPr>
                <a:defRPr/>
              </a:pPr>
              <a:t>19</a:t>
            </a:fld>
            <a:endParaRPr lang="it-IT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L’oggetto di catalogazione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Oggetto per il quale siano stati rilevati dati descrittivi e/o storico artistici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Ogni oggetto deve essere individuato sia nella sua </a:t>
            </a:r>
            <a:r>
              <a:rPr lang="it-IT" altLang="en-US" dirty="0" smtClean="0">
                <a:solidFill>
                  <a:srgbClr val="0C0CB4"/>
                </a:solidFill>
              </a:rPr>
              <a:t>interezza</a:t>
            </a:r>
            <a:r>
              <a:rPr lang="it-IT" altLang="en-US" dirty="0" smtClean="0"/>
              <a:t> </a:t>
            </a:r>
            <a:r>
              <a:rPr lang="it-IT" altLang="en-US" dirty="0" smtClean="0"/>
              <a:t>che </a:t>
            </a:r>
            <a:r>
              <a:rPr lang="it-IT" altLang="en-US" dirty="0" smtClean="0"/>
              <a:t>in base alle caratteristiche di </a:t>
            </a:r>
            <a:r>
              <a:rPr lang="it-IT" altLang="en-US" dirty="0" smtClean="0">
                <a:solidFill>
                  <a:srgbClr val="0C0CB4"/>
                </a:solidFill>
              </a:rPr>
              <a:t>particolari rilevanti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Ogni voce deve descrivere uno specifico aspetto (attributo) dell’oggetto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Quindi non più: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«</a:t>
            </a:r>
            <a:r>
              <a:rPr lang="it-IT" altLang="en-US" i="1" dirty="0" smtClean="0"/>
              <a:t>Monumento sepolcrale con statue</a:t>
            </a:r>
            <a:r>
              <a:rPr lang="it-IT" altLang="en-US" dirty="0" smtClean="0"/>
              <a:t>», o «</a:t>
            </a:r>
            <a:r>
              <a:rPr lang="it-IT" altLang="en-US" i="1" dirty="0" smtClean="0"/>
              <a:t>altare con ancona</a:t>
            </a:r>
            <a:r>
              <a:rPr lang="it-IT" altLang="en-US" dirty="0" smtClean="0"/>
              <a:t>» o «</a:t>
            </a:r>
            <a:r>
              <a:rPr lang="it-IT" altLang="en-US" i="1" dirty="0" smtClean="0"/>
              <a:t>calice e patena</a:t>
            </a:r>
            <a:r>
              <a:rPr lang="it-IT" altLang="en-US" dirty="0" smtClean="0"/>
              <a:t>»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Ma la voce oggetto deve contenere il nome di </a:t>
            </a:r>
            <a:r>
              <a:rPr lang="it-IT" altLang="en-US" dirty="0" smtClean="0">
                <a:solidFill>
                  <a:srgbClr val="FF0000"/>
                </a:solidFill>
              </a:rPr>
              <a:t>un solo oggetto</a:t>
            </a:r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</p:spTree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C’era una volta... (1)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it-IT" altLang="en-US" i="1" dirty="0" smtClean="0">
                <a:solidFill>
                  <a:srgbClr val="FF0000"/>
                </a:solidFill>
              </a:rPr>
              <a:t>(Tutta questa parte storica remota è un contributo di Irene Buonazia)</a:t>
            </a:r>
          </a:p>
          <a:p>
            <a:pPr eaLnBrk="1" hangingPunct="1"/>
            <a:r>
              <a:rPr lang="it-IT" altLang="en-US" dirty="0" smtClean="0"/>
              <a:t>Adolfo Venturi (con Cavalcaselle, Aleardi e Prati	)</a:t>
            </a:r>
          </a:p>
          <a:p>
            <a:pPr lvl="1" eaLnBrk="1" hangingPunct="1"/>
            <a:r>
              <a:rPr lang="it-IT" altLang="en-US" dirty="0" smtClean="0"/>
              <a:t>1888: mancano linee guida unitarie e persone con competenze specifiche</a:t>
            </a:r>
          </a:p>
          <a:p>
            <a:pPr lvl="1" eaLnBrk="1" hangingPunct="1"/>
            <a:r>
              <a:rPr lang="it-IT" altLang="en-US" dirty="0" smtClean="0"/>
              <a:t>Catalogazione secondo criteri emanati nel 1875 dal ministro Bonghi</a:t>
            </a:r>
          </a:p>
          <a:p>
            <a:pPr lvl="1" eaLnBrk="1" hangingPunct="1"/>
            <a:r>
              <a:rPr lang="it-IT" altLang="en-US" dirty="0" smtClean="0"/>
              <a:t>Esperienze di Cavalcaselle e Morelli per Marche e Umbria (1861-61)</a:t>
            </a:r>
          </a:p>
          <a:p>
            <a:pPr lvl="2" eaLnBrk="1" hangingPunct="1"/>
            <a:r>
              <a:rPr lang="it-IT" altLang="en-US" dirty="0" smtClean="0"/>
              <a:t>Sostanzialmente elenchi di beni, per conoscere cosa si possedeva a seguito dell’unità d’Italia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62683-5042-4ED8-97CE-E75EC4350B8E}" type="slidenum">
              <a:rPr lang="it-IT" altLang="en-US"/>
              <a:pPr>
                <a:defRPr/>
              </a:pPr>
              <a:t>2</a:t>
            </a:fld>
            <a:endParaRPr lang="it-IT" altLang="en-US"/>
          </a:p>
        </p:txBody>
      </p:sp>
    </p:spTree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B8BDFA7C-F701-4968-874C-2CF49253DCCF}" type="slidenum">
              <a:rPr lang="it-IT" altLang="en-US"/>
              <a:pPr>
                <a:defRPr/>
              </a:pPr>
              <a:t>20</a:t>
            </a:fld>
            <a:endParaRPr lang="it-IT" alt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Il modello di oggetto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Categorie di oggetti: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oggetto </a:t>
            </a:r>
            <a:r>
              <a:rPr lang="it-IT" altLang="en-US" dirty="0" smtClean="0">
                <a:solidFill>
                  <a:schemeClr val="accent2"/>
                </a:solidFill>
              </a:rPr>
              <a:t>semplice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oggetto </a:t>
            </a:r>
            <a:r>
              <a:rPr lang="it-IT" altLang="en-US" dirty="0" smtClean="0">
                <a:solidFill>
                  <a:schemeClr val="accent2"/>
                </a:solidFill>
              </a:rPr>
              <a:t>complesso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accent2"/>
                </a:solidFill>
              </a:rPr>
              <a:t>aggregazione</a:t>
            </a:r>
            <a:r>
              <a:rPr lang="it-IT" altLang="en-US" dirty="0" smtClean="0"/>
              <a:t> di oggetti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Il modello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non vuole interferire nella classificazione scientifica inerente le varie discipline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è puramente </a:t>
            </a:r>
            <a:r>
              <a:rPr lang="it-IT" altLang="en-US" dirty="0" smtClean="0">
                <a:solidFill>
                  <a:srgbClr val="0C0CB4"/>
                </a:solidFill>
              </a:rPr>
              <a:t>strumentale</a:t>
            </a:r>
            <a:r>
              <a:rPr lang="it-IT" altLang="en-US" dirty="0" smtClean="0"/>
              <a:t> per la gestione automatica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vuole permettere un certo grado di </a:t>
            </a:r>
            <a:r>
              <a:rPr lang="it-IT" altLang="en-US" dirty="0" smtClean="0">
                <a:solidFill>
                  <a:srgbClr val="0C0CB4"/>
                </a:solidFill>
              </a:rPr>
              <a:t>soggettività</a:t>
            </a:r>
            <a:r>
              <a:rPr lang="it-IT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L'appartenenza di un oggetto ad una categoria </a:t>
            </a:r>
            <a:r>
              <a:rPr lang="it-IT" altLang="en-US" dirty="0" smtClean="0">
                <a:solidFill>
                  <a:schemeClr val="accent2"/>
                </a:solidFill>
              </a:rPr>
              <a:t>non è implicita nel tipo di oggetto</a:t>
            </a:r>
            <a:r>
              <a:rPr lang="it-IT" altLang="en-US" dirty="0" smtClean="0"/>
              <a:t>, ma dipende esclusivamente dalla quantità e dalla qualità delle informazioni che si possono riportare</a:t>
            </a:r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</p:spTree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6F8AF463-8EB3-4197-A1B1-F0DA686A3B8D}" type="slidenum">
              <a:rPr lang="it-IT" altLang="en-US"/>
              <a:pPr>
                <a:defRPr/>
              </a:pPr>
              <a:t>21</a:t>
            </a:fld>
            <a:endParaRPr lang="it-IT" alt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Oggetto semplice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I dati anagrafici, fisico-descrittivi e storici sono validi per l’oggetto nella sua </a:t>
            </a:r>
            <a:r>
              <a:rPr lang="it-IT" altLang="en-US" dirty="0" smtClean="0">
                <a:solidFill>
                  <a:srgbClr val="0C0CB4"/>
                </a:solidFill>
              </a:rPr>
              <a:t>totalità</a:t>
            </a:r>
            <a:r>
              <a:rPr lang="it-IT" altLang="en-US" dirty="0" smtClean="0"/>
              <a:t>, che non presenta componenti meritevoli di menzioni specifiche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i="1" dirty="0" smtClean="0"/>
              <a:t>Fibula, vaso, statua, dipinto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rgbClr val="0C0CB4"/>
                </a:solidFill>
              </a:rPr>
              <a:t>Insieme di oggetti </a:t>
            </a:r>
            <a:r>
              <a:rPr lang="it-IT" altLang="en-US" dirty="0" smtClean="0"/>
              <a:t>per cui non è possibile o opportuno schedare separatamente i singoli pezzi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Oggetti riprodotti con tecnica o criterio seriale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Paramento liturgico (di cui non si ritiene opportuno schedare i singoli componenti)</a:t>
            </a:r>
          </a:p>
        </p:txBody>
      </p:sp>
    </p:spTree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CA98A1F0-9707-415E-BFE6-E856FD615672}" type="slidenum">
              <a:rPr lang="it-IT" altLang="en-US"/>
              <a:pPr>
                <a:defRPr/>
              </a:pPr>
              <a:t>22</a:t>
            </a:fld>
            <a:endParaRPr lang="it-IT" alt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Oggetto complesso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Oggetto singolo logicamente e/o fisicamente </a:t>
            </a:r>
            <a:r>
              <a:rPr lang="it-IT" altLang="en-US" dirty="0" smtClean="0">
                <a:solidFill>
                  <a:srgbClr val="0C0CB4"/>
                </a:solidFill>
              </a:rPr>
              <a:t>composito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Crocifisso di cui è opportuno schedare separatamente la croce e il Cristo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Sarcofago con coperchio scolpito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Serie di più oggetti diversi formanti un oggetto complesso (anche astratto) </a:t>
            </a:r>
            <a:r>
              <a:rPr lang="it-IT" altLang="en-US" dirty="0" smtClean="0">
                <a:solidFill>
                  <a:srgbClr val="FF0000"/>
                </a:solidFill>
              </a:rPr>
              <a:t>identificato da un nome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i="1" dirty="0" smtClean="0"/>
              <a:t>Ciclo di affreschi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i="1" dirty="0" smtClean="0"/>
              <a:t>Paramento liturgico (composto da pianeta e stola)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Gli oggetti componenti possono a loro volta essere degli oggetti complessi</a:t>
            </a:r>
          </a:p>
          <a:p>
            <a:pPr lvl="1" eaLnBrk="1" hangingPunct="1">
              <a:lnSpc>
                <a:spcPct val="90000"/>
              </a:lnSpc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</p:spTree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CDC9422F-494A-435E-84A8-32A477381680}" type="slidenum">
              <a:rPr lang="it-IT" altLang="en-US"/>
              <a:pPr>
                <a:defRPr/>
              </a:pPr>
              <a:t>23</a:t>
            </a:fld>
            <a:endParaRPr lang="it-IT" alt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Aggregazione di oggetti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Insieme di due o più oggetti di catalogazione correlati tra di loro da un </a:t>
            </a:r>
            <a:r>
              <a:rPr lang="it-IT" altLang="en-US" dirty="0" smtClean="0">
                <a:solidFill>
                  <a:srgbClr val="FF0000"/>
                </a:solidFill>
              </a:rPr>
              <a:t>criterio concettuale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Formano un complesso unitario per il quale </a:t>
            </a:r>
            <a:r>
              <a:rPr lang="it-IT" altLang="en-US" dirty="0" smtClean="0">
                <a:solidFill>
                  <a:srgbClr val="FF0000"/>
                </a:solidFill>
              </a:rPr>
              <a:t>non esiste un nome</a:t>
            </a:r>
            <a:r>
              <a:rPr lang="it-IT" altLang="en-US" dirty="0" smtClean="0"/>
              <a:t> che li identifichi nel loro insieme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i="1" dirty="0" smtClean="0"/>
              <a:t>Calice e patena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i="1" dirty="0" smtClean="0"/>
              <a:t>Coppa e coperchio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i="1" dirty="0" smtClean="0"/>
              <a:t>Tazza e piattino</a:t>
            </a:r>
          </a:p>
        </p:txBody>
      </p:sp>
    </p:spTree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A74F9564-1C3B-43CB-A62E-2B38281F33E9}" type="slidenum">
              <a:rPr lang="it-IT" altLang="en-US"/>
              <a:pPr>
                <a:defRPr/>
              </a:pPr>
              <a:t>24</a:t>
            </a:fld>
            <a:endParaRPr lang="it-IT" alt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Le relazioni tra le schede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Non più una scheda per ogni oggetto: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una </a:t>
            </a:r>
            <a:r>
              <a:rPr lang="it-IT" altLang="en-US" dirty="0" smtClean="0">
                <a:solidFill>
                  <a:schemeClr val="accent2"/>
                </a:solidFill>
              </a:rPr>
              <a:t>serie di schede</a:t>
            </a:r>
            <a:r>
              <a:rPr lang="it-IT" altLang="en-US" dirty="0" smtClean="0"/>
              <a:t> collegate tra di loro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per la </a:t>
            </a:r>
            <a:r>
              <a:rPr lang="it-IT" altLang="en-US" dirty="0" smtClean="0">
                <a:solidFill>
                  <a:schemeClr val="accent2"/>
                </a:solidFill>
              </a:rPr>
              <a:t>struttura</a:t>
            </a:r>
            <a:r>
              <a:rPr lang="it-IT" altLang="en-US" dirty="0" smtClean="0"/>
              <a:t> riferimenti verticali (RVE)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per le </a:t>
            </a:r>
            <a:r>
              <a:rPr lang="it-IT" altLang="en-US" dirty="0" smtClean="0">
                <a:solidFill>
                  <a:schemeClr val="accent2"/>
                </a:solidFill>
              </a:rPr>
              <a:t>associazioni</a:t>
            </a:r>
            <a:r>
              <a:rPr lang="it-IT" altLang="en-US" dirty="0" smtClean="0"/>
              <a:t> riferimenti orizzontali (ROZ)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Le componenti degli oggetti complessi </a:t>
            </a:r>
            <a:r>
              <a:rPr lang="it-IT" altLang="en-US" dirty="0" smtClean="0">
                <a:solidFill>
                  <a:srgbClr val="FF0000"/>
                </a:solidFill>
              </a:rPr>
              <a:t>ereditano </a:t>
            </a:r>
            <a:r>
              <a:rPr lang="it-IT" altLang="en-US" dirty="0" smtClean="0"/>
              <a:t>alcuni attributi dall’oggetto padre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Alcune proprietà del componente sono </a:t>
            </a:r>
            <a:r>
              <a:rPr lang="it-IT" altLang="en-US" dirty="0" smtClean="0">
                <a:solidFill>
                  <a:srgbClr val="0C0CB4"/>
                </a:solidFill>
              </a:rPr>
              <a:t>ereditate automaticamente</a:t>
            </a:r>
            <a:r>
              <a:rPr lang="it-IT" altLang="en-US" dirty="0" smtClean="0"/>
              <a:t> dalla scheda descrittiva dell’oggetto nel suo complesso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Alcune proprietà del componente sono da considerare </a:t>
            </a:r>
            <a:r>
              <a:rPr lang="it-IT" altLang="en-US" dirty="0" smtClean="0">
                <a:solidFill>
                  <a:srgbClr val="0C0CB4"/>
                </a:solidFill>
              </a:rPr>
              <a:t>mancanti </a:t>
            </a:r>
            <a:r>
              <a:rPr lang="it-IT" altLang="en-US" dirty="0" smtClean="0"/>
              <a:t>se non esplicitamente specificate</a:t>
            </a:r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</p:spTree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6FC98BC5-7D31-47FE-951A-A578952E96AD}" type="slidenum">
              <a:rPr lang="it-IT" altLang="en-US"/>
              <a:pPr>
                <a:defRPr/>
              </a:pPr>
              <a:t>25</a:t>
            </a:fld>
            <a:endParaRPr lang="it-IT" alt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Esempio di riferimento verticale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600000" algn="l"/>
                <a:tab pos="4860000" algn="l"/>
              </a:tabLst>
              <a:defRPr/>
            </a:pPr>
            <a:r>
              <a:rPr lang="it-IT" altLang="en-US" dirty="0" smtClean="0"/>
              <a:t>Oggetto	Livello	Rif. ogg. 			Principale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600000" algn="l"/>
                <a:tab pos="4860000" algn="l"/>
              </a:tabLst>
              <a:defRPr/>
            </a:pPr>
            <a:r>
              <a:rPr lang="it-IT" altLang="en-US" dirty="0" smtClean="0"/>
              <a:t>-----------------------------	---------	---------------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600000" algn="l"/>
                <a:tab pos="4860000" algn="l"/>
              </a:tabLst>
              <a:defRPr/>
            </a:pPr>
            <a:r>
              <a:rPr lang="it-IT" altLang="en-US" dirty="0" smtClean="0"/>
              <a:t>Altare		10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600000" algn="l"/>
                <a:tab pos="4860000" algn="l"/>
              </a:tabLst>
              <a:defRPr/>
            </a:pPr>
            <a:r>
              <a:rPr lang="it-IT" altLang="en-US" dirty="0" smtClean="0"/>
              <a:t>Paliotto	1	10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600000" algn="l"/>
                <a:tab pos="4860000" algn="l"/>
              </a:tabLst>
              <a:defRPr/>
            </a:pPr>
            <a:r>
              <a:rPr lang="it-IT" altLang="en-US" dirty="0" smtClean="0"/>
              <a:t>Tabernacolo	2	10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600000" algn="l"/>
                <a:tab pos="4860000" algn="l"/>
              </a:tabLst>
              <a:defRPr/>
            </a:pPr>
            <a:r>
              <a:rPr lang="it-IT" altLang="en-US" dirty="0" smtClean="0"/>
              <a:t>Sportello tabernacolo	2.1	10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en-US" dirty="0" smtClean="0"/>
          </a:p>
        </p:txBody>
      </p:sp>
    </p:spTree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6FC98BC5-7D31-47FE-951A-A578952E96AD}" type="slidenum">
              <a:rPr lang="it-IT" altLang="en-US"/>
              <a:pPr>
                <a:defRPr/>
              </a:pPr>
              <a:t>26</a:t>
            </a:fld>
            <a:endParaRPr lang="it-IT" alt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Esempio di riferimento orizzontale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240000" algn="l"/>
                <a:tab pos="5220000" algn="l"/>
              </a:tabLst>
              <a:defRPr/>
            </a:pPr>
            <a:r>
              <a:rPr lang="it-IT" altLang="en-US" dirty="0" smtClean="0"/>
              <a:t>Oggetto	Codice	Rif.		Catalogo	orizzontale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240000" algn="l"/>
                <a:tab pos="5220000" algn="l"/>
              </a:tabLst>
              <a:defRPr/>
            </a:pPr>
            <a:r>
              <a:rPr lang="it-IT" altLang="en-US" dirty="0" smtClean="0"/>
              <a:t>------------------------	-------------	---------------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240000" algn="l"/>
                <a:tab pos="5220000" algn="l"/>
              </a:tabLst>
              <a:defRPr/>
            </a:pPr>
            <a:r>
              <a:rPr lang="it-IT" altLang="en-US" dirty="0" smtClean="0"/>
              <a:t>Altare	10	10</a:t>
            </a:r>
          </a:p>
          <a:p>
            <a:pPr marL="0" indent="0" defTabSz="1800000" eaLnBrk="1" hangingPunct="1">
              <a:lnSpc>
                <a:spcPct val="90000"/>
              </a:lnSpc>
              <a:buFont typeface="Wingdings" pitchFamily="2" charset="2"/>
              <a:buNone/>
              <a:tabLst>
                <a:tab pos="3240000" algn="l"/>
                <a:tab pos="5220000" algn="l"/>
              </a:tabLst>
              <a:defRPr/>
            </a:pPr>
            <a:r>
              <a:rPr lang="it-IT" altLang="en-US" dirty="0" smtClean="0"/>
              <a:t>Dipinto	90	10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575101"/>
      </p:ext>
    </p:extLst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288AE699-F776-43AB-8104-900D92B94876}" type="slidenum">
              <a:rPr lang="it-IT" altLang="en-US"/>
              <a:pPr>
                <a:defRPr/>
              </a:pPr>
              <a:t>27</a:t>
            </a:fld>
            <a:endParaRPr lang="it-IT" alt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it-IT" altLang="en-US" smtClean="0"/>
              <a:t>La strutturazione: le grandi categorie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Codici di catalogazione</a:t>
            </a:r>
          </a:p>
          <a:p>
            <a:pPr eaLnBrk="1" hangingPunct="1"/>
            <a:r>
              <a:rPr lang="it-IT" altLang="en-US" smtClean="0"/>
              <a:t>Struttura dell’oggetto </a:t>
            </a:r>
          </a:p>
          <a:p>
            <a:pPr eaLnBrk="1" hangingPunct="1"/>
            <a:r>
              <a:rPr lang="it-IT" altLang="en-US" smtClean="0"/>
              <a:t>Localizzazioni</a:t>
            </a:r>
          </a:p>
          <a:p>
            <a:pPr eaLnBrk="1" hangingPunct="1"/>
            <a:r>
              <a:rPr lang="it-IT" altLang="en-US" smtClean="0"/>
              <a:t>Oggetto</a:t>
            </a:r>
          </a:p>
          <a:p>
            <a:pPr eaLnBrk="1" hangingPunct="1"/>
            <a:r>
              <a:rPr lang="it-IT" altLang="en-US" smtClean="0"/>
              <a:t>Cronologia</a:t>
            </a:r>
          </a:p>
          <a:p>
            <a:pPr eaLnBrk="1" hangingPunct="1"/>
            <a:r>
              <a:rPr lang="it-IT" altLang="en-US" smtClean="0"/>
              <a:t>Definizione culturale</a:t>
            </a:r>
          </a:p>
          <a:p>
            <a:pPr eaLnBrk="1" hangingPunct="1"/>
            <a:r>
              <a:rPr lang="it-IT" altLang="en-US" smtClean="0"/>
              <a:t>Dati tecnici</a:t>
            </a:r>
          </a:p>
          <a:p>
            <a:pPr eaLnBrk="1" hangingPunct="1"/>
            <a:r>
              <a:rPr lang="it-IT" altLang="en-US" smtClean="0"/>
              <a:t>Dati analitici</a:t>
            </a:r>
          </a:p>
          <a:p>
            <a:pPr eaLnBrk="1" hangingPunct="1"/>
            <a:r>
              <a:rPr lang="it-IT" altLang="en-US" smtClean="0"/>
              <a:t>Dati amministrativi</a:t>
            </a:r>
          </a:p>
          <a:p>
            <a:pPr eaLnBrk="1" hangingPunct="1"/>
            <a:r>
              <a:rPr lang="it-IT" altLang="en-US" smtClean="0"/>
              <a:t>Documentazione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CAC73C82-3A6C-4C7B-B990-6CE6DA46EE77}" type="slidenum">
              <a:rPr lang="it-IT" altLang="en-US"/>
              <a:pPr>
                <a:defRPr/>
              </a:pPr>
              <a:t>28</a:t>
            </a:fld>
            <a:endParaRPr lang="it-IT" alt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it-IT" altLang="en-US" dirty="0"/>
              <a:t>S</a:t>
            </a:r>
            <a:r>
              <a:rPr lang="it-IT" altLang="en-US" dirty="0" smtClean="0"/>
              <a:t>trutturazione: campi, sottocampi... 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Per ogni scheda una serie di:</a:t>
            </a:r>
          </a:p>
          <a:p>
            <a:pPr lvl="1" eaLnBrk="1" hangingPunct="1"/>
            <a:r>
              <a:rPr lang="it-IT" altLang="en-US" dirty="0" smtClean="0">
                <a:solidFill>
                  <a:schemeClr val="accent2"/>
                </a:solidFill>
              </a:rPr>
              <a:t>campi</a:t>
            </a:r>
            <a:r>
              <a:rPr lang="it-IT" altLang="en-US" dirty="0" smtClean="0"/>
              <a:t> (codice di tre lettere)</a:t>
            </a:r>
          </a:p>
          <a:p>
            <a:pPr lvl="2" eaLnBrk="1" hangingPunct="1"/>
            <a:r>
              <a:rPr lang="it-IT" altLang="en-US" dirty="0" smtClean="0"/>
              <a:t>Semplici o strutturati</a:t>
            </a:r>
          </a:p>
          <a:p>
            <a:pPr lvl="1" eaLnBrk="1" hangingPunct="1"/>
            <a:r>
              <a:rPr lang="it-IT" altLang="en-US" dirty="0" smtClean="0">
                <a:solidFill>
                  <a:schemeClr val="accent2"/>
                </a:solidFill>
              </a:rPr>
              <a:t>sottocampi</a:t>
            </a:r>
            <a:r>
              <a:rPr lang="it-IT" altLang="en-US" dirty="0" smtClean="0"/>
              <a:t> (codice di quattro lettere)</a:t>
            </a:r>
          </a:p>
          <a:p>
            <a:pPr lvl="1" eaLnBrk="1" hangingPunct="1"/>
            <a:r>
              <a:rPr lang="it-IT" altLang="en-US" dirty="0" smtClean="0"/>
              <a:t>spesso </a:t>
            </a:r>
            <a:r>
              <a:rPr lang="it-IT" altLang="en-US" dirty="0" smtClean="0">
                <a:solidFill>
                  <a:schemeClr val="accent2"/>
                </a:solidFill>
              </a:rPr>
              <a:t>ripetibili</a:t>
            </a:r>
            <a:r>
              <a:rPr lang="it-IT" altLang="en-US" dirty="0" smtClean="0"/>
              <a:t> singolarmente e nel loro complesso</a:t>
            </a:r>
          </a:p>
          <a:p>
            <a:pPr lvl="1" eaLnBrk="1" hangingPunct="1"/>
            <a:r>
              <a:rPr lang="it-IT" altLang="en-US" dirty="0" smtClean="0"/>
              <a:t>spesso con </a:t>
            </a:r>
            <a:r>
              <a:rPr lang="it-IT" altLang="en-US" dirty="0" smtClean="0">
                <a:solidFill>
                  <a:schemeClr val="accent2"/>
                </a:solidFill>
              </a:rPr>
              <a:t>vocabolario controllato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B0279E3B-6F87-4193-B5F5-9747713FFEFB}" type="slidenum">
              <a:rPr lang="it-IT" altLang="en-US"/>
              <a:pPr>
                <a:defRPr/>
              </a:pPr>
              <a:t>29</a:t>
            </a:fld>
            <a:endParaRPr lang="it-IT" alt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... </a:t>
            </a:r>
            <a:r>
              <a:rPr lang="it-IT" altLang="en-US" dirty="0"/>
              <a:t>e</a:t>
            </a:r>
            <a:r>
              <a:rPr lang="it-IT" altLang="en-US" dirty="0" smtClean="0"/>
              <a:t> paragrafi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Successivamente vengono aggiunti i </a:t>
            </a:r>
            <a:r>
              <a:rPr lang="it-IT" altLang="en-US" smtClean="0">
                <a:solidFill>
                  <a:schemeClr val="accent2"/>
                </a:solidFill>
              </a:rPr>
              <a:t>paragrafi</a:t>
            </a:r>
            <a:r>
              <a:rPr lang="it-IT" altLang="en-US" smtClean="0"/>
              <a:t> (codice di due lettere) anch’ essi talvolta </a:t>
            </a:r>
            <a:r>
              <a:rPr lang="it-IT" altLang="en-US" smtClean="0">
                <a:solidFill>
                  <a:schemeClr val="accent2"/>
                </a:solidFill>
              </a:rPr>
              <a:t>ripetibili</a:t>
            </a:r>
          </a:p>
          <a:p>
            <a:pPr eaLnBrk="1" hangingPunct="1"/>
            <a:r>
              <a:rPr lang="it-IT" altLang="en-US" smtClean="0"/>
              <a:t>L’ informazione viene </a:t>
            </a:r>
            <a:r>
              <a:rPr lang="it-IT" altLang="en-US" smtClean="0">
                <a:solidFill>
                  <a:schemeClr val="accent2"/>
                </a:solidFill>
              </a:rPr>
              <a:t>frammentata</a:t>
            </a:r>
            <a:r>
              <a:rPr lang="it-IT" altLang="en-US" smtClean="0"/>
              <a:t>:</a:t>
            </a:r>
          </a:p>
          <a:p>
            <a:pPr lvl="1" eaLnBrk="1" hangingPunct="1"/>
            <a:r>
              <a:rPr lang="it-IT" altLang="en-US" smtClean="0"/>
              <a:t>meno ambiguità ed errori</a:t>
            </a:r>
          </a:p>
          <a:p>
            <a:pPr lvl="1" eaLnBrk="1" hangingPunct="1"/>
            <a:r>
              <a:rPr lang="it-IT" altLang="en-US" smtClean="0"/>
              <a:t>possibilità di ricombinare i singoli elementi</a:t>
            </a:r>
          </a:p>
          <a:p>
            <a:pPr eaLnBrk="1" hangingPunct="1"/>
            <a:r>
              <a:rPr lang="it-IT" altLang="en-US" smtClean="0">
                <a:solidFill>
                  <a:srgbClr val="FF0000"/>
                </a:solidFill>
              </a:rPr>
              <a:t>Perché codici di due, tre o quattro lettere?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C’era una volta... (2)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1888: circolare ministeriale contenente le «</a:t>
            </a:r>
            <a:r>
              <a:rPr lang="it-IT" altLang="en-US" dirty="0" smtClean="0">
                <a:solidFill>
                  <a:srgbClr val="0C0CB4"/>
                </a:solidFill>
              </a:rPr>
              <a:t>Norme per la catalogazione delle schede di catalogo degli oggetti d’arte</a:t>
            </a:r>
            <a:r>
              <a:rPr lang="it-IT" altLang="en-US" dirty="0" smtClean="0"/>
              <a:t>»</a:t>
            </a:r>
          </a:p>
          <a:p>
            <a:pPr lvl="1" eaLnBrk="1" hangingPunct="1"/>
            <a:r>
              <a:rPr lang="it-IT" altLang="en-US" dirty="0" smtClean="0"/>
              <a:t>Triplice copia </a:t>
            </a:r>
          </a:p>
          <a:p>
            <a:pPr lvl="2" eaLnBrk="1" hangingPunct="1"/>
            <a:r>
              <a:rPr lang="it-IT" altLang="en-US" dirty="0" smtClean="0"/>
              <a:t>Consegnatario</a:t>
            </a:r>
          </a:p>
          <a:p>
            <a:pPr lvl="2" eaLnBrk="1" hangingPunct="1"/>
            <a:r>
              <a:rPr lang="it-IT" altLang="en-US" dirty="0" smtClean="0"/>
              <a:t>«chi possa o debba assumersi, all’occorrenza, la rinnovazione della consegna»</a:t>
            </a:r>
          </a:p>
          <a:p>
            <a:pPr lvl="2" eaLnBrk="1" hangingPunct="1"/>
            <a:r>
              <a:rPr lang="it-IT" altLang="en-US" dirty="0" smtClean="0"/>
              <a:t>Ministero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62683-5042-4ED8-97CE-E75EC4350B8E}" type="slidenum">
              <a:rPr lang="it-IT" altLang="en-US"/>
              <a:pPr>
                <a:defRPr/>
              </a:pPr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4068974"/>
      </p:ext>
    </p:extLst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F39A4A7D-6D3B-492D-81C2-8F4C81EAD100}" type="slidenum">
              <a:rPr lang="it-IT" altLang="en-US"/>
              <a:pPr>
                <a:defRPr/>
              </a:pPr>
              <a:t>30</a:t>
            </a:fld>
            <a:endParaRPr lang="it-IT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Oggetto e soggetto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2046039"/>
            <a:ext cx="61541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OGGETTO: </a:t>
            </a:r>
            <a:r>
              <a:rPr lang="en-US" b="1" dirty="0" err="1" smtClean="0">
                <a:latin typeface="+mn-lt"/>
              </a:rPr>
              <a:t>Dipinto</a:t>
            </a:r>
            <a:r>
              <a:rPr lang="en-US" b="1" dirty="0" smtClean="0">
                <a:latin typeface="+mn-lt"/>
              </a:rPr>
              <a:t> raff. </a:t>
            </a:r>
            <a:r>
              <a:rPr lang="en-US" b="1" dirty="0" err="1" smtClean="0">
                <a:latin typeface="+mn-lt"/>
              </a:rPr>
              <a:t>L’Annunciazione</a:t>
            </a:r>
            <a:endParaRPr lang="en-US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3347730"/>
            <a:ext cx="3530775" cy="156966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OGT: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OGTD: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Dipinto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SGT: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SGTI: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L’Annunciazione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72343" y="2670629"/>
            <a:ext cx="2235200" cy="1717562"/>
          </a:xfrm>
          <a:custGeom>
            <a:avLst/>
            <a:gdLst>
              <a:gd name="connsiteX0" fmla="*/ 0 w 2235200"/>
              <a:gd name="connsiteY0" fmla="*/ 0 h 1717562"/>
              <a:gd name="connsiteX1" fmla="*/ 406400 w 2235200"/>
              <a:gd name="connsiteY1" fmla="*/ 1451428 h 1717562"/>
              <a:gd name="connsiteX2" fmla="*/ 2235200 w 2235200"/>
              <a:gd name="connsiteY2" fmla="*/ 1712685 h 17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 h="1717562">
                <a:moveTo>
                  <a:pt x="0" y="0"/>
                </a:moveTo>
                <a:cubicBezTo>
                  <a:pt x="16933" y="582990"/>
                  <a:pt x="33867" y="1165981"/>
                  <a:pt x="406400" y="1451428"/>
                </a:cubicBezTo>
                <a:cubicBezTo>
                  <a:pt x="778933" y="1736875"/>
                  <a:pt x="1507066" y="1724780"/>
                  <a:pt x="2235200" y="1712685"/>
                </a:cubicBezTo>
              </a:path>
            </a:pathLst>
          </a:custGeom>
          <a:noFill/>
          <a:ln w="1397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0039"/>
      </p:ext>
    </p:extLst>
  </p:cSld>
  <p:clrMapOvr>
    <a:masterClrMapping/>
  </p:clrMapOvr>
  <p:transition advClick="0" advTm="6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91780377-A300-4D11-92AC-1489394D1820}" type="slidenum">
              <a:rPr lang="it-IT" altLang="en-US"/>
              <a:pPr>
                <a:defRPr/>
              </a:pPr>
              <a:t>31</a:t>
            </a:fld>
            <a:endParaRPr lang="it-IT" alt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Un esempio di scheda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>
                <a:solidFill>
                  <a:srgbClr val="FF0000"/>
                </a:solidFill>
              </a:rPr>
              <a:t>CD: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TSK:  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>
                <a:solidFill>
                  <a:srgbClr val="FF0000"/>
                </a:solidFill>
              </a:rPr>
              <a:t>OG: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>
                <a:solidFill>
                  <a:schemeClr val="accent2"/>
                </a:solidFill>
              </a:rPr>
              <a:t>OGT: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>
                <a:solidFill>
                  <a:srgbClr val="006600"/>
                </a:solidFill>
              </a:rPr>
              <a:t>OGTD:</a:t>
            </a:r>
            <a:r>
              <a:rPr lang="it-IT" altLang="en-US" sz="1200" smtClean="0"/>
              <a:t> parete affrescata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LC: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PVC: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PVCP: 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PVCC: ERCOLANO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LDC: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LDCT: casa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LDCN: V 15 (DEL BICENTENARIO)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LDCS: 13 (tablino); parete 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DA: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DES: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DESS: Zona mediana rossa con tre pannelli riquadrati da bordi di tappeto: centrale (giallo in orig.) con quadro (Pasifae e Dedalo), laterali con medaglioni (Bacco a s.; baccante a d.) separati da fasce nere con grottesche, cornice a ovoli. Fregio nero: tre pannelli con scene di amorini in caccia con scudo e sfondo naturalistico a s., con cervo e cane in lotta al centro, con amorino su cavallo alato a d., separati da riquadri con maschere tragiche.  Zona superiore rossa con architetture (quasi illeggibile).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en-US" sz="1200" smtClean="0"/>
              <a:t>[…]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FA24163F-176A-4C5E-A229-502BCF9D76F3}" type="slidenum">
              <a:rPr lang="it-IT" altLang="en-US"/>
              <a:pPr>
                <a:defRPr/>
              </a:pPr>
              <a:t>32</a:t>
            </a:fld>
            <a:endParaRPr lang="it-IT" alt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it-IT" altLang="en-US" smtClean="0"/>
              <a:t>I principi informatori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accent2"/>
                </a:solidFill>
              </a:rPr>
              <a:t>Compromesso</a:t>
            </a:r>
            <a:r>
              <a:rPr lang="it-IT" altLang="en-US" dirty="0" smtClean="0"/>
              <a:t> tra:</a:t>
            </a:r>
          </a:p>
          <a:p>
            <a:pPr lvl="1" eaLnBrk="1" hangingPunct="1"/>
            <a:r>
              <a:rPr lang="it-IT" altLang="en-US" dirty="0" smtClean="0"/>
              <a:t>le esigenze </a:t>
            </a:r>
            <a:r>
              <a:rPr lang="it-IT" altLang="en-US" dirty="0" smtClean="0">
                <a:solidFill>
                  <a:schemeClr val="accent2"/>
                </a:solidFill>
              </a:rPr>
              <a:t>specialistiche</a:t>
            </a:r>
            <a:r>
              <a:rPr lang="it-IT" altLang="en-US" dirty="0" smtClean="0"/>
              <a:t> del mondo della ricerca</a:t>
            </a:r>
          </a:p>
          <a:p>
            <a:pPr lvl="1" eaLnBrk="1" hangingPunct="1"/>
            <a:r>
              <a:rPr lang="it-IT" altLang="en-US" dirty="0" smtClean="0"/>
              <a:t>la definizione di una normativa </a:t>
            </a:r>
            <a:r>
              <a:rPr lang="it-IT" altLang="en-US" dirty="0" smtClean="0">
                <a:solidFill>
                  <a:schemeClr val="accent2"/>
                </a:solidFill>
              </a:rPr>
              <a:t>onnicomprensiva</a:t>
            </a:r>
          </a:p>
          <a:p>
            <a:pPr eaLnBrk="1" hangingPunct="1"/>
            <a:r>
              <a:rPr lang="it-IT" altLang="en-US" dirty="0" smtClean="0"/>
              <a:t>Modo di rappresentare la </a:t>
            </a:r>
            <a:r>
              <a:rPr lang="it-IT" altLang="en-US" dirty="0" smtClean="0">
                <a:solidFill>
                  <a:schemeClr val="accent2"/>
                </a:solidFill>
              </a:rPr>
              <a:t>conoscenza</a:t>
            </a:r>
          </a:p>
          <a:p>
            <a:pPr lvl="1" eaLnBrk="1" hangingPunct="1"/>
            <a:r>
              <a:rPr lang="it-IT" altLang="en-US" dirty="0" smtClean="0"/>
              <a:t>non sempre erano disponibili thesauri e dizionari</a:t>
            </a:r>
          </a:p>
          <a:p>
            <a:pPr lvl="1" eaLnBrk="1" hangingPunct="1"/>
            <a:r>
              <a:rPr lang="it-IT" altLang="en-US" dirty="0" smtClean="0"/>
              <a:t>in alcuni casi rappresentata mediante la strutturazione</a:t>
            </a:r>
          </a:p>
          <a:p>
            <a:pPr eaLnBrk="1" hangingPunct="1"/>
            <a:r>
              <a:rPr lang="it-IT" altLang="en-US" dirty="0" smtClean="0"/>
              <a:t>Pensato come un modello </a:t>
            </a:r>
            <a:r>
              <a:rPr lang="it-IT" altLang="en-US" dirty="0" smtClean="0">
                <a:solidFill>
                  <a:schemeClr val="accent2"/>
                </a:solidFill>
              </a:rPr>
              <a:t>interoperabile</a:t>
            </a:r>
            <a:r>
              <a:rPr lang="it-IT" altLang="en-US" dirty="0" smtClean="0"/>
              <a:t> per la raccolta delle informazioni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A6AEF102-B691-4064-B40C-589629F2A5F1}" type="slidenum">
              <a:rPr lang="it-IT" altLang="en-US"/>
              <a:pPr>
                <a:defRPr/>
              </a:pPr>
              <a:t>33</a:t>
            </a:fld>
            <a:endParaRPr lang="it-IT" alt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it-IT" altLang="en-US" smtClean="0"/>
              <a:t>Le luci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smtClean="0"/>
              <a:t>Superamento dell’ approccio dipendente dalla soluzione tecnologica adottata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mtClean="0"/>
              <a:t>libertà di realizzare il proprio data entry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mtClean="0"/>
              <a:t>libertà di usare qualunque sistema per storage/retrieval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mtClean="0"/>
              <a:t>Ha colmato il divario esistente con altri paesi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mtClean="0">
                <a:solidFill>
                  <a:schemeClr val="accent2"/>
                </a:solidFill>
              </a:rPr>
              <a:t>Salvaguardia degli investimenti</a:t>
            </a:r>
            <a:r>
              <a:rPr lang="it-IT" altLang="en-US" smtClean="0"/>
              <a:t> in catalogazione: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mtClean="0"/>
              <a:t>recupero dei dati dei “</a:t>
            </a:r>
            <a:r>
              <a:rPr lang="it-IT" altLang="en-US" smtClean="0">
                <a:solidFill>
                  <a:schemeClr val="accent2"/>
                </a:solidFill>
              </a:rPr>
              <a:t>Giacimenti culturali</a:t>
            </a:r>
            <a:r>
              <a:rPr lang="it-IT" altLang="en-US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mtClean="0"/>
              <a:t>il formato di scambio nasce in meno di un’ ora!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mtClean="0"/>
              <a:t>Durevole nel tempo: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mtClean="0"/>
              <a:t>le successive normative in XML sono sostanzialmente una trascrizione dello schema originale e delle sue evoluzioni  </a:t>
            </a:r>
          </a:p>
          <a:p>
            <a:pPr eaLnBrk="1" hangingPunct="1">
              <a:lnSpc>
                <a:spcPct val="90000"/>
              </a:lnSpc>
            </a:pPr>
            <a:endParaRPr lang="it-IT" altLang="en-US" smtClean="0"/>
          </a:p>
        </p:txBody>
      </p:sp>
    </p:spTree>
  </p:cSld>
  <p:clrMapOvr>
    <a:masterClrMapping/>
  </p:clrMapOvr>
  <p:transition advClick="0" advTm="86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60C8F32-2460-4985-B707-2E66155DE5E2}" type="slidenum">
              <a:rPr lang="it-IT" altLang="en-US"/>
              <a:pPr>
                <a:defRPr/>
              </a:pPr>
              <a:t>34</a:t>
            </a:fld>
            <a:endParaRPr lang="it-IT" alt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it-IT" altLang="en-US" smtClean="0"/>
              <a:t>Le ombre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La percezione di</a:t>
            </a:r>
          </a:p>
          <a:p>
            <a:pPr lvl="1" eaLnBrk="1" hangingPunct="1"/>
            <a:r>
              <a:rPr lang="it-IT" altLang="en-US" dirty="0" smtClean="0"/>
              <a:t>«calata dall’alto»</a:t>
            </a:r>
          </a:p>
          <a:p>
            <a:pPr lvl="1" eaLnBrk="1" hangingPunct="1"/>
            <a:r>
              <a:rPr lang="it-IT" altLang="en-US" dirty="0" smtClean="0"/>
              <a:t>eccessiva frammentazione</a:t>
            </a:r>
          </a:p>
          <a:p>
            <a:pPr lvl="1" eaLnBrk="1" hangingPunct="1"/>
            <a:r>
              <a:rPr lang="it-IT" altLang="en-US" dirty="0" smtClean="0"/>
              <a:t>schema rigido</a:t>
            </a:r>
          </a:p>
          <a:p>
            <a:pPr eaLnBrk="1" hangingPunct="1"/>
            <a:r>
              <a:rPr lang="it-IT" altLang="en-US" dirty="0" smtClean="0"/>
              <a:t>La mancanza, inizialmente, di strumenti per la compilazione</a:t>
            </a:r>
          </a:p>
          <a:p>
            <a:pPr eaLnBrk="1" hangingPunct="1"/>
            <a:r>
              <a:rPr lang="it-IT" altLang="en-US" dirty="0" smtClean="0"/>
              <a:t>I vincoli derivanti dai </a:t>
            </a:r>
            <a:r>
              <a:rPr lang="it-IT" altLang="en-US" dirty="0" smtClean="0">
                <a:solidFill>
                  <a:schemeClr val="accent2"/>
                </a:solidFill>
              </a:rPr>
              <a:t>vocabolari controllati</a:t>
            </a:r>
            <a:r>
              <a:rPr lang="it-IT" altLang="en-US" dirty="0" smtClean="0"/>
              <a:t>, </a:t>
            </a:r>
            <a:r>
              <a:rPr lang="it-IT" altLang="en-US" dirty="0" smtClean="0">
                <a:solidFill>
                  <a:schemeClr val="accent2"/>
                </a:solidFill>
              </a:rPr>
              <a:t>authority files</a:t>
            </a:r>
            <a:r>
              <a:rPr lang="it-IT" altLang="en-US" dirty="0" smtClean="0"/>
              <a:t>, </a:t>
            </a:r>
            <a:r>
              <a:rPr lang="it-IT" altLang="en-US" dirty="0" smtClean="0">
                <a:solidFill>
                  <a:schemeClr val="accent2"/>
                </a:solidFill>
              </a:rPr>
              <a:t>thesauri</a:t>
            </a:r>
            <a:r>
              <a:rPr lang="it-IT" altLang="en-US" dirty="0" smtClean="0"/>
              <a:t>, di aggiornamento lento e complesso</a:t>
            </a:r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  <p:transition advClick="0" advTm="6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71DD603B-CD6C-459A-A7C9-CADDFD124002}" type="slidenum">
              <a:rPr lang="it-IT" altLang="en-US"/>
              <a:pPr>
                <a:defRPr/>
              </a:pPr>
              <a:t>35</a:t>
            </a:fld>
            <a:endParaRPr lang="it-IT" alt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I limiti dell’ approccio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Visione centrata sulla “</a:t>
            </a:r>
            <a:r>
              <a:rPr lang="it-IT" altLang="en-US" i="1" dirty="0" smtClean="0">
                <a:solidFill>
                  <a:schemeClr val="accent2"/>
                </a:solidFill>
              </a:rPr>
              <a:t>scheda dell’ oggetto</a:t>
            </a:r>
            <a:r>
              <a:rPr lang="it-IT" altLang="en-US" dirty="0" smtClean="0"/>
              <a:t>”</a:t>
            </a:r>
          </a:p>
          <a:p>
            <a:pPr lvl="1" eaLnBrk="1" hangingPunct="1"/>
            <a:r>
              <a:rPr lang="it-IT" altLang="en-US" dirty="0" smtClean="0"/>
              <a:t>informazioni ridondanti (es. autore, dati di scavo, etc.)</a:t>
            </a:r>
          </a:p>
          <a:p>
            <a:pPr lvl="1" eaLnBrk="1" hangingPunct="1"/>
            <a:r>
              <a:rPr lang="it-IT" altLang="en-US" dirty="0" smtClean="0"/>
              <a:t>manca una visione “ricca” di associazioni</a:t>
            </a:r>
          </a:p>
          <a:p>
            <a:pPr eaLnBrk="1" hangingPunct="1"/>
            <a:r>
              <a:rPr lang="it-IT" altLang="en-US" dirty="0" smtClean="0"/>
              <a:t>L’illusione dello «</a:t>
            </a:r>
            <a:r>
              <a:rPr lang="it-IT" altLang="en-US" dirty="0" smtClean="0">
                <a:solidFill>
                  <a:srgbClr val="0C0CB4"/>
                </a:solidFill>
              </a:rPr>
              <a:t>schema concettuale universale</a:t>
            </a:r>
            <a:r>
              <a:rPr lang="it-IT" altLang="en-US" dirty="0" smtClean="0"/>
              <a:t>»</a:t>
            </a:r>
          </a:p>
          <a:p>
            <a:pPr eaLnBrk="1" hangingPunct="1"/>
            <a:r>
              <a:rPr lang="it-IT" altLang="en-US" dirty="0" smtClean="0"/>
              <a:t>Il modello:</a:t>
            </a:r>
          </a:p>
          <a:p>
            <a:pPr lvl="1" eaLnBrk="1" hangingPunct="1"/>
            <a:r>
              <a:rPr lang="it-IT" altLang="en-US" dirty="0" smtClean="0"/>
              <a:t>parte da una </a:t>
            </a:r>
            <a:r>
              <a:rPr lang="it-IT" altLang="en-US" i="1" dirty="0" smtClean="0">
                <a:solidFill>
                  <a:schemeClr val="accent2"/>
                </a:solidFill>
              </a:rPr>
              <a:t>rappresentazione concettuale</a:t>
            </a:r>
            <a:r>
              <a:rPr lang="it-IT" altLang="en-US" dirty="0" smtClean="0"/>
              <a:t> (mutuata dalla progettazione di basi di dati) </a:t>
            </a:r>
          </a:p>
          <a:p>
            <a:pPr lvl="1" eaLnBrk="1" hangingPunct="1"/>
            <a:r>
              <a:rPr lang="it-IT" altLang="en-US" dirty="0" smtClean="0"/>
              <a:t>si attua in una “</a:t>
            </a:r>
            <a:r>
              <a:rPr lang="it-IT" altLang="en-US" i="1" dirty="0" smtClean="0">
                <a:solidFill>
                  <a:schemeClr val="accent2"/>
                </a:solidFill>
              </a:rPr>
              <a:t>linearizzazione</a:t>
            </a:r>
            <a:r>
              <a:rPr lang="it-IT" altLang="en-US" dirty="0" smtClean="0"/>
              <a:t>” dello schema</a:t>
            </a:r>
          </a:p>
          <a:p>
            <a:pPr lvl="1" eaLnBrk="1" hangingPunct="1"/>
            <a:r>
              <a:rPr lang="it-IT" altLang="en-US" dirty="0" smtClean="0"/>
              <a:t>pone eccessiva </a:t>
            </a:r>
            <a:r>
              <a:rPr lang="it-IT" altLang="en-US" i="1" dirty="0" smtClean="0">
                <a:solidFill>
                  <a:schemeClr val="accent2"/>
                </a:solidFill>
              </a:rPr>
              <a:t>enfasi sull’ oggetto</a:t>
            </a:r>
          </a:p>
          <a:p>
            <a:pPr lvl="1" eaLnBrk="1" hangingPunct="1"/>
            <a:r>
              <a:rPr lang="it-IT" altLang="en-US" dirty="0" smtClean="0"/>
              <a:t>non rappresenta tutta la varietà di </a:t>
            </a:r>
            <a:r>
              <a:rPr lang="it-IT" altLang="en-US" i="1" dirty="0" smtClean="0">
                <a:solidFill>
                  <a:schemeClr val="accent2"/>
                </a:solidFill>
              </a:rPr>
              <a:t>associazioni interdisciplinari</a:t>
            </a:r>
            <a:r>
              <a:rPr lang="it-IT" altLang="en-US" dirty="0" smtClean="0"/>
              <a:t> esistenti</a:t>
            </a:r>
          </a:p>
          <a:p>
            <a:pPr eaLnBrk="1" hangingPunct="1"/>
            <a:r>
              <a:rPr lang="it-IT" altLang="en-US" dirty="0" smtClean="0"/>
              <a:t>La </a:t>
            </a:r>
            <a:r>
              <a:rPr lang="it-IT" altLang="en-US" dirty="0" smtClean="0">
                <a:solidFill>
                  <a:schemeClr val="accent2"/>
                </a:solidFill>
              </a:rPr>
              <a:t>conoscenza</a:t>
            </a:r>
            <a:r>
              <a:rPr lang="it-IT" altLang="en-US" dirty="0" smtClean="0"/>
              <a:t> dell’ esperto rimane inespressa</a:t>
            </a:r>
          </a:p>
          <a:p>
            <a:pPr lvl="1" eaLnBrk="1" hangingPunct="1"/>
            <a:endParaRPr lang="it-IT" altLang="en-US" dirty="0" smtClean="0"/>
          </a:p>
          <a:p>
            <a:pPr lvl="1" eaLnBrk="1" hangingPunct="1"/>
            <a:endParaRPr lang="it-IT" altLang="en-US" dirty="0" smtClean="0"/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  <p:transition advClick="0" advTm="9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71DD603B-CD6C-459A-A7C9-CADDFD124002}" type="slidenum">
              <a:rPr lang="it-IT" altLang="en-US"/>
              <a:pPr>
                <a:defRPr/>
              </a:pPr>
              <a:t>36</a:t>
            </a:fld>
            <a:endParaRPr lang="it-IT" altLang="en-US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I vincoli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Tradizioni disciplinari</a:t>
            </a:r>
          </a:p>
          <a:p>
            <a:pPr eaLnBrk="1" hangingPunct="1"/>
            <a:r>
              <a:rPr lang="it-IT" altLang="en-US" dirty="0" smtClean="0"/>
              <a:t>Resistenza degli esperti a certe formalizzazioni</a:t>
            </a:r>
          </a:p>
          <a:p>
            <a:pPr lvl="1" eaLnBrk="1" hangingPunct="1"/>
            <a:r>
              <a:rPr lang="it-IT" altLang="en-US" dirty="0" smtClean="0"/>
              <a:t>Datazioni</a:t>
            </a:r>
          </a:p>
          <a:p>
            <a:pPr lvl="1" eaLnBrk="1" hangingPunct="1"/>
            <a:r>
              <a:rPr lang="it-IT" altLang="en-US" dirty="0" smtClean="0"/>
              <a:t>Rifiuto di un approccio basato sulla modellazione concettuale</a:t>
            </a:r>
          </a:p>
          <a:p>
            <a:pPr lvl="1" eaLnBrk="1" hangingPunct="1"/>
            <a:r>
              <a:rPr lang="it-IT" altLang="en-US" dirty="0" smtClean="0"/>
              <a:t>Poca fiducia nella possibilità di restituzione della «scheda» a partire da informazione frammentata</a:t>
            </a:r>
          </a:p>
          <a:p>
            <a:pPr eaLnBrk="1" hangingPunct="1"/>
            <a:r>
              <a:rPr lang="it-IT" altLang="en-US" dirty="0" smtClean="0"/>
              <a:t>Flusso delle informazioni e modalità organizzative</a:t>
            </a:r>
          </a:p>
          <a:p>
            <a:pPr eaLnBrk="1" hangingPunct="1"/>
            <a:r>
              <a:rPr lang="it-IT" altLang="en-US" dirty="0" smtClean="0"/>
              <a:t>Sindrome della «</a:t>
            </a:r>
            <a:r>
              <a:rPr lang="it-IT" altLang="en-US" dirty="0" smtClean="0">
                <a:solidFill>
                  <a:srgbClr val="0C0CB4"/>
                </a:solidFill>
              </a:rPr>
              <a:t>scheda </a:t>
            </a:r>
            <a:r>
              <a:rPr lang="it-IT" altLang="en-US" dirty="0" smtClean="0">
                <a:solidFill>
                  <a:srgbClr val="0C0CB4"/>
                </a:solidFill>
              </a:rPr>
              <a:t>completa e perfetta</a:t>
            </a:r>
            <a:r>
              <a:rPr lang="it-IT" altLang="en-US" dirty="0" smtClean="0"/>
              <a:t>»</a:t>
            </a:r>
          </a:p>
          <a:p>
            <a:pPr eaLnBrk="1" hangingPunct="1"/>
            <a:endParaRPr lang="it-IT" altLang="en-US" dirty="0" smtClean="0"/>
          </a:p>
          <a:p>
            <a:pPr lvl="1" eaLnBrk="1" hangingPunct="1"/>
            <a:endParaRPr lang="it-IT" altLang="en-US" dirty="0" smtClean="0"/>
          </a:p>
          <a:p>
            <a:pPr lvl="1" eaLnBrk="1" hangingPunct="1"/>
            <a:endParaRPr lang="it-IT" altLang="en-US" dirty="0" smtClean="0"/>
          </a:p>
          <a:p>
            <a:pPr eaLnBrk="1" hangingPunct="1"/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148395"/>
      </p:ext>
    </p:extLst>
  </p:cSld>
  <p:clrMapOvr>
    <a:masterClrMapping/>
  </p:clrMapOvr>
  <p:transition advClick="0" advTm="98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DFC4385C-F41B-4CD7-9065-A12A13C30545}" type="slidenum">
              <a:rPr lang="it-IT" altLang="en-US"/>
              <a:pPr>
                <a:defRPr/>
              </a:pPr>
              <a:t>37</a:t>
            </a:fld>
            <a:endParaRPr lang="it-IT" alt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Formidabili quegli anni…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z="2000" smtClean="0"/>
              <a:t>Tra il 1985 e il 1990 viene condotta una sperimentazione approfondita</a:t>
            </a:r>
          </a:p>
          <a:p>
            <a:pPr lvl="1" eaLnBrk="1" hangingPunct="1"/>
            <a:r>
              <a:rPr lang="it-IT" altLang="en-US" sz="1800" smtClean="0"/>
              <a:t>realizzazione di thesauri</a:t>
            </a:r>
          </a:p>
          <a:p>
            <a:pPr lvl="2" eaLnBrk="1" hangingPunct="1"/>
            <a:r>
              <a:rPr lang="it-IT" altLang="en-US" sz="1600" smtClean="0"/>
              <a:t>Suppellettile ecclesiastica</a:t>
            </a:r>
          </a:p>
          <a:p>
            <a:pPr lvl="2" eaLnBrk="1" hangingPunct="1"/>
            <a:r>
              <a:rPr lang="it-IT" altLang="en-US" sz="1600" smtClean="0"/>
              <a:t>Banca dati storico-geografica</a:t>
            </a:r>
          </a:p>
          <a:p>
            <a:pPr lvl="1" eaLnBrk="1" hangingPunct="1"/>
            <a:r>
              <a:rPr lang="it-IT" altLang="en-US" sz="1800" smtClean="0"/>
              <a:t>sperimentazioni dell’ approccio </a:t>
            </a:r>
            <a:r>
              <a:rPr lang="it-IT" altLang="en-US" sz="1800" smtClean="0">
                <a:solidFill>
                  <a:schemeClr val="accent2"/>
                </a:solidFill>
              </a:rPr>
              <a:t>ipertestuale/ipermediale</a:t>
            </a:r>
            <a:r>
              <a:rPr lang="it-IT" altLang="en-US" sz="1800" smtClean="0"/>
              <a:t> </a:t>
            </a:r>
          </a:p>
          <a:p>
            <a:pPr lvl="1" eaLnBrk="1" hangingPunct="1"/>
            <a:r>
              <a:rPr lang="it-IT" altLang="en-US" sz="1800" smtClean="0"/>
              <a:t>recupero dei dati dei “Giacimenti culturali”</a:t>
            </a:r>
          </a:p>
          <a:p>
            <a:pPr eaLnBrk="1" hangingPunct="1"/>
            <a:r>
              <a:rPr lang="it-IT" altLang="en-US" sz="2000" smtClean="0"/>
              <a:t>Nel 1990 cessa la collaborazione tra CNUCE e ICCD</a:t>
            </a:r>
          </a:p>
          <a:p>
            <a:pPr lvl="1" eaLnBrk="1" hangingPunct="1"/>
            <a:r>
              <a:rPr lang="it-IT" altLang="en-US" sz="1800" smtClean="0"/>
              <a:t>Il gruppo di progetto si scioglie e il progetto non viene completato</a:t>
            </a:r>
          </a:p>
          <a:p>
            <a:pPr lvl="2" eaLnBrk="1" hangingPunct="1"/>
            <a:r>
              <a:rPr lang="it-IT" altLang="en-US" sz="1600" smtClean="0"/>
              <a:t>il formato di acquisizione e scambio viene inteso come formato di restituzione</a:t>
            </a:r>
          </a:p>
          <a:p>
            <a:pPr lvl="2" eaLnBrk="1" hangingPunct="1"/>
            <a:r>
              <a:rPr lang="it-IT" altLang="en-US" sz="1600" smtClean="0"/>
              <a:t>l’ attività sui thesauri perde impulso  </a:t>
            </a:r>
          </a:p>
          <a:p>
            <a:pPr eaLnBrk="1" hangingPunct="1"/>
            <a:endParaRPr lang="it-IT" altLang="en-US" sz="2000" smtClean="0"/>
          </a:p>
        </p:txBody>
      </p:sp>
    </p:spTree>
  </p:cSld>
  <p:clrMapOvr>
    <a:masterClrMapping/>
  </p:clrMapOvr>
  <p:transition advClick="0" advTm="6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</a:t>
            </a:r>
            <a:r>
              <a:rPr lang="en-US" dirty="0" smtClean="0"/>
              <a:t>, </a:t>
            </a:r>
            <a:r>
              <a:rPr lang="en-US" dirty="0" err="1" smtClean="0"/>
              <a:t>nessuno</a:t>
            </a:r>
            <a:r>
              <a:rPr lang="en-US" dirty="0" smtClean="0"/>
              <a:t> è </a:t>
            </a:r>
            <a:r>
              <a:rPr lang="en-US" dirty="0" err="1" smtClean="0"/>
              <a:t>perfetto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 smtClean="0"/>
              <a:t>Oreste Signore</a:t>
            </a: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 smtClean="0"/>
              <a:t>Rappresentare la conoscenza archeologica: dalla catalogazione cartacea al web semantico</a:t>
            </a: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6B432E0B-ADE0-4770-B86A-C6F39F6E7890}" type="slidenum">
              <a:rPr lang="it-IT" altLang="en-US" smtClean="0"/>
              <a:pPr>
                <a:defRPr/>
              </a:pPr>
              <a:t>38</a:t>
            </a:fld>
            <a:endParaRPr lang="it-IT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67400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3F7DA2C-12B5-4EDA-9CEF-9AC121881A44}" type="slidenum">
              <a:rPr lang="it-IT" altLang="en-US"/>
              <a:pPr>
                <a:defRPr/>
              </a:pPr>
              <a:t>39</a:t>
            </a:fld>
            <a:endParaRPr lang="it-IT" alt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La “Web Revolution”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Superamento dei meccanismi tradizionali di accesso all’ informazione</a:t>
            </a:r>
          </a:p>
          <a:p>
            <a:pPr eaLnBrk="1" hangingPunct="1"/>
            <a:r>
              <a:rPr lang="it-IT" altLang="en-US" smtClean="0"/>
              <a:t>Architettura completamente </a:t>
            </a:r>
            <a:r>
              <a:rPr lang="it-IT" altLang="en-US" smtClean="0">
                <a:solidFill>
                  <a:schemeClr val="accent2"/>
                </a:solidFill>
              </a:rPr>
              <a:t>decentralizzata</a:t>
            </a:r>
          </a:p>
          <a:p>
            <a:pPr lvl="1" eaLnBrk="1" hangingPunct="1"/>
            <a:r>
              <a:rPr lang="it-IT" altLang="en-US" smtClean="0">
                <a:solidFill>
                  <a:schemeClr val="accent2"/>
                </a:solidFill>
              </a:rPr>
              <a:t>interoperabilità tecnica</a:t>
            </a:r>
          </a:p>
          <a:p>
            <a:pPr lvl="1" eaLnBrk="1" hangingPunct="1"/>
            <a:r>
              <a:rPr lang="it-IT" altLang="en-US" smtClean="0">
                <a:solidFill>
                  <a:schemeClr val="accent2"/>
                </a:solidFill>
              </a:rPr>
              <a:t>interoperabilità semantica</a:t>
            </a:r>
          </a:p>
          <a:p>
            <a:pPr eaLnBrk="1" hangingPunct="1"/>
            <a:r>
              <a:rPr lang="it-IT" altLang="en-US" smtClean="0"/>
              <a:t>Emerge l’ esigenza di </a:t>
            </a:r>
            <a:r>
              <a:rPr lang="it-IT" altLang="en-US" smtClean="0">
                <a:solidFill>
                  <a:schemeClr val="accent2"/>
                </a:solidFill>
              </a:rPr>
              <a:t>rappresentare</a:t>
            </a:r>
            <a:r>
              <a:rPr lang="it-IT" altLang="en-US" smtClean="0"/>
              <a:t>, </a:t>
            </a:r>
            <a:r>
              <a:rPr lang="it-IT" altLang="en-US" smtClean="0">
                <a:solidFill>
                  <a:schemeClr val="accent2"/>
                </a:solidFill>
              </a:rPr>
              <a:t>esportare</a:t>
            </a:r>
            <a:r>
              <a:rPr lang="it-IT" altLang="en-US" smtClean="0"/>
              <a:t> e </a:t>
            </a:r>
            <a:r>
              <a:rPr lang="it-IT" altLang="en-US" smtClean="0">
                <a:solidFill>
                  <a:schemeClr val="accent2"/>
                </a:solidFill>
              </a:rPr>
              <a:t>condividere</a:t>
            </a:r>
            <a:r>
              <a:rPr lang="it-IT" altLang="en-US" smtClean="0"/>
              <a:t> conoscenza</a:t>
            </a:r>
          </a:p>
          <a:p>
            <a:pPr eaLnBrk="1" hangingPunct="1"/>
            <a:endParaRPr lang="it-IT" altLang="en-US" smtClean="0"/>
          </a:p>
        </p:txBody>
      </p:sp>
    </p:spTree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D3562683-5042-4ED8-97CE-E75EC4350B8E}" type="slidenum">
              <a:rPr lang="it-IT" altLang="en-US"/>
              <a:pPr>
                <a:defRPr/>
              </a:pPr>
              <a:t>4</a:t>
            </a:fld>
            <a:endParaRPr lang="it-IT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C’era una volta... (3)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Informazioni:</a:t>
            </a:r>
          </a:p>
          <a:p>
            <a:pPr lvl="1" eaLnBrk="1" hangingPunct="1"/>
            <a:r>
              <a:rPr lang="it-IT" altLang="en-US" dirty="0" smtClean="0"/>
              <a:t>Provincia, comune, collocazione precisa (chiesa, oratorio, monumento)</a:t>
            </a:r>
          </a:p>
          <a:p>
            <a:pPr lvl="1" eaLnBrk="1" hangingPunct="1"/>
            <a:r>
              <a:rPr lang="it-IT" altLang="en-US" dirty="0" smtClean="0"/>
              <a:t>Indicazioni generali</a:t>
            </a:r>
          </a:p>
          <a:p>
            <a:pPr lvl="2" eaLnBrk="1" hangingPunct="1"/>
            <a:r>
              <a:rPr lang="it-IT" altLang="en-US" dirty="0" smtClean="0"/>
              <a:t>Soggetto, descrizione, materia e dimansioni, nome dell’autore</a:t>
            </a:r>
          </a:p>
          <a:p>
            <a:pPr lvl="1" eaLnBrk="1" hangingPunct="1"/>
            <a:r>
              <a:rPr lang="it-IT" altLang="en-US" dirty="0" smtClean="0"/>
              <a:t>Ubicazione storica e corrente</a:t>
            </a:r>
          </a:p>
          <a:p>
            <a:pPr lvl="2" eaLnBrk="1" hangingPunct="1"/>
            <a:r>
              <a:rPr lang="it-IT" altLang="en-US" dirty="0" smtClean="0"/>
              <a:t>(essenzialmente per poter ricollocare l’opera)</a:t>
            </a:r>
          </a:p>
          <a:p>
            <a:pPr lvl="1" eaLnBrk="1" hangingPunct="1"/>
            <a:r>
              <a:rPr lang="it-IT" altLang="en-US" dirty="0" smtClean="0"/>
              <a:t>Stato di conservazione e restauri subiti</a:t>
            </a:r>
          </a:p>
          <a:p>
            <a:pPr lvl="1" eaLnBrk="1" hangingPunct="1"/>
            <a:r>
              <a:rPr lang="it-IT" altLang="en-US" dirty="0" smtClean="0"/>
              <a:t>Condizioni giuridiche</a:t>
            </a:r>
          </a:p>
          <a:p>
            <a:pPr lvl="1" eaLnBrk="1" hangingPunct="1"/>
            <a:r>
              <a:rPr lang="it-IT" altLang="en-US" dirty="0" smtClean="0"/>
              <a:t>Studio dell’oggetto</a:t>
            </a:r>
          </a:p>
          <a:p>
            <a:pPr lvl="2" eaLnBrk="1" hangingPunct="1"/>
            <a:r>
              <a:rPr lang="it-IT" altLang="en-US" dirty="0" smtClean="0"/>
              <a:t>Indicazioni storico critiche e bibliografia</a:t>
            </a:r>
          </a:p>
          <a:p>
            <a:pPr lvl="1" eaLnBrk="1" hangingPunct="1"/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324477"/>
      </p:ext>
    </p:extLst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3F7DA2C-12B5-4EDA-9CEF-9AC121881A44}" type="slidenum">
              <a:rPr lang="it-IT" altLang="en-US"/>
              <a:pPr>
                <a:defRPr/>
              </a:pPr>
              <a:t>40</a:t>
            </a:fld>
            <a:endParaRPr lang="it-IT" alt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Uno schema comune di metadati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it-IT" dirty="0">
                <a:latin typeface="Arial" charset="0"/>
                <a:cs typeface="Arial" charset="0"/>
              </a:rPr>
              <a:t>ublin </a:t>
            </a:r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it-IT" dirty="0">
                <a:latin typeface="Arial" charset="0"/>
                <a:cs typeface="Arial" charset="0"/>
              </a:rPr>
              <a:t>ore </a:t>
            </a:r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M</a:t>
            </a:r>
            <a:r>
              <a:rPr lang="it-IT" dirty="0">
                <a:latin typeface="Arial" charset="0"/>
                <a:cs typeface="Arial" charset="0"/>
              </a:rPr>
              <a:t>etadata </a:t>
            </a:r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it-IT" dirty="0">
                <a:latin typeface="Arial" charset="0"/>
                <a:cs typeface="Arial" charset="0"/>
              </a:rPr>
              <a:t>lement </a:t>
            </a:r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it-IT" dirty="0">
                <a:latin typeface="Arial" charset="0"/>
                <a:cs typeface="Arial" charset="0"/>
              </a:rPr>
              <a:t>et</a:t>
            </a:r>
          </a:p>
          <a:p>
            <a:pPr lvl="2"/>
            <a:r>
              <a:rPr lang="it-IT" dirty="0">
                <a:latin typeface="Arial" charset="0"/>
                <a:cs typeface="Arial" charset="0"/>
              </a:rPr>
              <a:t>(</a:t>
            </a:r>
            <a:r>
              <a:rPr lang="it-IT" dirty="0">
                <a:latin typeface="Arial" charset="0"/>
                <a:cs typeface="Arial" charset="0"/>
                <a:hlinkClick r:id="rId3"/>
              </a:rPr>
              <a:t>http://dublincore.org/</a:t>
            </a:r>
            <a:r>
              <a:rPr lang="it-IT" dirty="0">
                <a:latin typeface="Arial" charset="0"/>
                <a:cs typeface="Arial" charset="0"/>
              </a:rPr>
              <a:t>)</a:t>
            </a:r>
          </a:p>
          <a:p>
            <a:r>
              <a:rPr lang="it-IT" dirty="0" smtClean="0">
                <a:latin typeface="Arial" charset="0"/>
                <a:cs typeface="Arial" charset="0"/>
              </a:rPr>
              <a:t>Pro</a:t>
            </a:r>
            <a:endParaRPr lang="it-IT" dirty="0">
              <a:latin typeface="Arial" charset="0"/>
              <a:cs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Ampia accettazione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Semplice e generale</a:t>
            </a:r>
            <a:endParaRPr lang="it-IT" dirty="0">
              <a:latin typeface="Arial" charset="0"/>
            </a:endParaRPr>
          </a:p>
          <a:p>
            <a:r>
              <a:rPr lang="it-IT" dirty="0" smtClean="0">
                <a:latin typeface="Arial" charset="0"/>
                <a:cs typeface="Arial" charset="0"/>
              </a:rPr>
              <a:t>Contro</a:t>
            </a:r>
            <a:endParaRPr lang="it-IT" dirty="0">
              <a:latin typeface="Arial" charset="0"/>
              <a:cs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Talvolta troppo generico (quindi i qualifiers)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Item-centrico </a:t>
            </a:r>
            <a:r>
              <a:rPr lang="it-IT" dirty="0">
                <a:latin typeface="Arial" charset="0"/>
              </a:rPr>
              <a:t>(</a:t>
            </a:r>
            <a:r>
              <a:rPr lang="it-IT" dirty="0" smtClean="0">
                <a:latin typeface="Arial" charset="0"/>
              </a:rPr>
              <a:t>specifica le proprietà dell’oggetto)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Non è adatto per il ragionamento automatico</a:t>
            </a:r>
            <a:endParaRPr lang="it-IT" dirty="0">
              <a:latin typeface="Arial" charset="0"/>
            </a:endParaRPr>
          </a:p>
          <a:p>
            <a:pPr eaLnBrk="1" hangingPunct="1"/>
            <a:endParaRPr lang="it-IT" altLang="en-US" dirty="0" smtClean="0"/>
          </a:p>
        </p:txBody>
      </p:sp>
      <p:pic>
        <p:nvPicPr>
          <p:cNvPr id="8" name="Picture 2" descr="E:\DaVecchioNotebook\Documenti\Papers&amp;Slides2012\ECLAP2012\Presentation\dc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244003"/>
            <a:ext cx="39052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62644"/>
      </p:ext>
    </p:extLst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3884FD50-D3BB-44A6-B5AE-FB409CAEB8CC}" type="slidenum">
              <a:rPr lang="it-IT" altLang="en-US"/>
              <a:pPr>
                <a:defRPr/>
              </a:pPr>
              <a:t>41</a:t>
            </a:fld>
            <a:endParaRPr lang="it-IT" alt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Lo standard Dublin Core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Largamente  utilizzato nei progetti internazionali per </a:t>
            </a:r>
            <a:r>
              <a:rPr lang="it-IT" altLang="en-US" dirty="0" smtClean="0">
                <a:solidFill>
                  <a:schemeClr val="accent2"/>
                </a:solidFill>
              </a:rPr>
              <a:t>interoperabilità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Viene spesso utilizzato nella versione “</a:t>
            </a:r>
            <a:r>
              <a:rPr lang="it-IT" altLang="en-US" dirty="0" smtClean="0">
                <a:solidFill>
                  <a:schemeClr val="accent2"/>
                </a:solidFill>
              </a:rPr>
              <a:t>qualified</a:t>
            </a:r>
            <a:r>
              <a:rPr lang="it-IT" altLang="en-US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È basato su una visione che pone al centro l’</a:t>
            </a:r>
            <a:r>
              <a:rPr lang="it-IT" altLang="en-US" dirty="0" smtClean="0">
                <a:solidFill>
                  <a:schemeClr val="accent2"/>
                </a:solidFill>
              </a:rPr>
              <a:t>oggetto</a:t>
            </a:r>
            <a:r>
              <a:rPr lang="it-IT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La struttura della scheda può essere mappata agevolmente sullo standard DC</a:t>
            </a:r>
            <a:br>
              <a:rPr lang="it-IT" altLang="en-US" dirty="0" smtClean="0"/>
            </a:br>
            <a:r>
              <a:rPr lang="it-IT" altLang="en-US" sz="2000" b="0" i="1" dirty="0" smtClean="0"/>
              <a:t>(</a:t>
            </a:r>
            <a:r>
              <a:rPr lang="it-IT" altLang="en-US" sz="2000" b="0" i="1" dirty="0" smtClean="0">
                <a:solidFill>
                  <a:schemeClr val="accent2"/>
                </a:solidFill>
              </a:rPr>
              <a:t>salvaguardia degli investimenti in catalogazione</a:t>
            </a:r>
            <a:r>
              <a:rPr lang="it-IT" altLang="en-US" sz="2000" b="0" i="1" dirty="0" smtClean="0"/>
              <a:t>)</a:t>
            </a:r>
            <a:endParaRPr lang="it-IT" altLang="en-US" b="0" i="1" dirty="0" smtClean="0"/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405433"/>
      </p:ext>
    </p:extLst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Ragionando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Dublin Core…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Esempi (con una </a:t>
            </a:r>
            <a:r>
              <a:rPr lang="it-IT" dirty="0" smtClean="0">
                <a:solidFill>
                  <a:srgbClr val="0C0CB4"/>
                </a:solidFill>
              </a:rPr>
              <a:t>sintassi semplificata</a:t>
            </a:r>
            <a:r>
              <a:rPr lang="it-IT" dirty="0" smtClean="0"/>
              <a:t>):</a:t>
            </a:r>
          </a:p>
          <a:p>
            <a:pPr lvl="1"/>
            <a:r>
              <a:rPr lang="it-IT" dirty="0" smtClean="0">
                <a:solidFill>
                  <a:srgbClr val="0C0CB4"/>
                </a:solidFill>
              </a:rPr>
              <a:t>dc:title</a:t>
            </a:r>
            <a:r>
              <a:rPr lang="it-IT" dirty="0" smtClean="0"/>
              <a:t>=Pietà</a:t>
            </a:r>
            <a:br>
              <a:rPr lang="it-IT" dirty="0" smtClean="0"/>
            </a:br>
            <a:r>
              <a:rPr lang="it-IT" dirty="0" smtClean="0">
                <a:solidFill>
                  <a:srgbClr val="0C0CB4"/>
                </a:solidFill>
              </a:rPr>
              <a:t>dc:creator</a:t>
            </a:r>
            <a:r>
              <a:rPr lang="it-IT" dirty="0" smtClean="0"/>
              <a:t>=Michelangelo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0C0CB4"/>
                </a:solidFill>
              </a:rPr>
              <a:t>dc:date</a:t>
            </a:r>
            <a:r>
              <a:rPr lang="en-US" dirty="0" smtClean="0"/>
              <a:t>=1499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0C0CB4"/>
                </a:solidFill>
              </a:rPr>
              <a:t>dc:subject</a:t>
            </a:r>
            <a:r>
              <a:rPr lang="en-US" dirty="0" smtClean="0"/>
              <a:t>=Madonna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0C0CB4"/>
                </a:solidFill>
              </a:rPr>
              <a:t>dc:subject</a:t>
            </a:r>
            <a:r>
              <a:rPr lang="en-US" dirty="0" smtClean="0"/>
              <a:t>=Cristo</a:t>
            </a:r>
            <a:br>
              <a:rPr lang="en-US" dirty="0" smtClean="0"/>
            </a:br>
            <a:endParaRPr lang="it-IT" dirty="0" smtClean="0"/>
          </a:p>
          <a:p>
            <a:pPr lvl="1"/>
            <a:r>
              <a:rPr lang="it-IT" dirty="0" smtClean="0">
                <a:solidFill>
                  <a:srgbClr val="0C0CB4"/>
                </a:solidFill>
              </a:rPr>
              <a:t>dc:title</a:t>
            </a:r>
            <a:r>
              <a:rPr lang="it-IT" dirty="0" smtClean="0"/>
              <a:t>=Madonna </a:t>
            </a:r>
            <a:r>
              <a:rPr lang="it-IT" dirty="0"/>
              <a:t>del </a:t>
            </a:r>
            <a:r>
              <a:rPr lang="it-IT" dirty="0" smtClean="0"/>
              <a:t>cardellino</a:t>
            </a:r>
            <a:r>
              <a:rPr lang="en-US" dirty="0"/>
              <a:t/>
            </a:r>
            <a:br>
              <a:rPr lang="en-US" dirty="0"/>
            </a:br>
            <a:r>
              <a:rPr lang="it-IT" dirty="0" smtClean="0">
                <a:solidFill>
                  <a:srgbClr val="0C0CB4"/>
                </a:solidFill>
              </a:rPr>
              <a:t>dc:creator</a:t>
            </a:r>
            <a:r>
              <a:rPr lang="it-IT" dirty="0" smtClean="0"/>
              <a:t>=Raffaello</a:t>
            </a:r>
            <a:r>
              <a:rPr lang="en-US" dirty="0"/>
              <a:t/>
            </a:r>
            <a:br>
              <a:rPr lang="en-US" dirty="0"/>
            </a:br>
            <a:r>
              <a:rPr lang="it-IT" dirty="0" smtClean="0">
                <a:solidFill>
                  <a:srgbClr val="0C0CB4"/>
                </a:solidFill>
              </a:rPr>
              <a:t>dc:date</a:t>
            </a:r>
            <a:r>
              <a:rPr lang="it-IT" dirty="0" smtClean="0"/>
              <a:t>=1505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0C0CB4"/>
                </a:solidFill>
              </a:rPr>
              <a:t>dc:subject</a:t>
            </a:r>
            <a:r>
              <a:rPr lang="en-US" dirty="0" smtClean="0"/>
              <a:t>=Madonna</a:t>
            </a:r>
            <a:br>
              <a:rPr lang="en-US" dirty="0" smtClean="0"/>
            </a:br>
            <a:r>
              <a:rPr lang="en-US" dirty="0" err="1" smtClean="0">
                <a:solidFill>
                  <a:srgbClr val="0C0CB4"/>
                </a:solidFill>
              </a:rPr>
              <a:t>dc:subject</a:t>
            </a:r>
            <a:r>
              <a:rPr lang="en-US" dirty="0" smtClean="0"/>
              <a:t>=Bambino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 smtClean="0"/>
              <a:t>Oreste Signore</a:t>
            </a: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 smtClean="0"/>
              <a:t>Rappresentare la conoscenza archeologica: dalla catalogazione cartacea al web semantico</a:t>
            </a: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6B432E0B-ADE0-4770-B86A-C6F39F6E7890}" type="slidenum">
              <a:rPr lang="it-IT" altLang="en-US" smtClean="0"/>
              <a:pPr>
                <a:defRPr/>
              </a:pPr>
              <a:t>42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9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3884FD50-D3BB-44A6-B5AE-FB409CAEB8CC}" type="slidenum">
              <a:rPr lang="it-IT" altLang="en-US"/>
              <a:pPr>
                <a:defRPr/>
              </a:pPr>
              <a:t>43</a:t>
            </a:fld>
            <a:endParaRPr lang="it-IT" alt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Dublin Core è sufficiente?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6864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Adotta una strutturazione meno “fine” rispetto a quella della scheda di catalogazione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La </a:t>
            </a:r>
            <a:r>
              <a:rPr lang="it-IT" altLang="en-US" dirty="0" smtClean="0">
                <a:solidFill>
                  <a:schemeClr val="accent2"/>
                </a:solidFill>
              </a:rPr>
              <a:t>conoscenza</a:t>
            </a:r>
            <a:r>
              <a:rPr lang="it-IT" altLang="en-US" dirty="0" smtClean="0"/>
              <a:t> dell’ esperto rimane ancora inespressa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Non permette di fare «</a:t>
            </a:r>
            <a:r>
              <a:rPr lang="it-IT" altLang="en-US" i="1" dirty="0" smtClean="0">
                <a:solidFill>
                  <a:srgbClr val="0C0CB4"/>
                </a:solidFill>
              </a:rPr>
              <a:t>ragionamenti</a:t>
            </a:r>
            <a:r>
              <a:rPr lang="it-IT" altLang="en-US" dirty="0" smtClean="0"/>
              <a:t>» e dedurre nuova conoscenza: </a:t>
            </a:r>
            <a:r>
              <a:rPr lang="it-IT" altLang="en-US" dirty="0" smtClean="0">
                <a:solidFill>
                  <a:srgbClr val="FF0000"/>
                </a:solidFill>
              </a:rPr>
              <a:t>non è un’ontologia</a:t>
            </a:r>
          </a:p>
          <a:p>
            <a:r>
              <a:rPr lang="it-IT" dirty="0" smtClean="0"/>
              <a:t>Non è possibile:</a:t>
            </a:r>
          </a:p>
          <a:p>
            <a:pPr lvl="1"/>
            <a:r>
              <a:rPr lang="it-IT" dirty="0" smtClean="0"/>
              <a:t>verificare </a:t>
            </a:r>
            <a:r>
              <a:rPr lang="it-IT" dirty="0"/>
              <a:t>la </a:t>
            </a:r>
            <a:r>
              <a:rPr lang="it-IT" dirty="0">
                <a:solidFill>
                  <a:srgbClr val="0C0CB4"/>
                </a:solidFill>
              </a:rPr>
              <a:t>coerenza</a:t>
            </a:r>
            <a:r>
              <a:rPr lang="it-IT" dirty="0"/>
              <a:t> tra </a:t>
            </a:r>
            <a:r>
              <a:rPr lang="it-IT" dirty="0">
                <a:solidFill>
                  <a:srgbClr val="FF33CC"/>
                </a:solidFill>
              </a:rPr>
              <a:t>dc:creator</a:t>
            </a:r>
            <a:r>
              <a:rPr lang="it-IT" dirty="0"/>
              <a:t> e </a:t>
            </a:r>
            <a:r>
              <a:rPr lang="it-IT" dirty="0" smtClean="0">
                <a:solidFill>
                  <a:srgbClr val="FF33CC"/>
                </a:solidFill>
              </a:rPr>
              <a:t>dc:date</a:t>
            </a:r>
          </a:p>
          <a:p>
            <a:pPr lvl="1"/>
            <a:r>
              <a:rPr lang="it-IT" dirty="0" smtClean="0"/>
              <a:t>trovare oggetti </a:t>
            </a:r>
            <a:r>
              <a:rPr lang="it-IT" dirty="0" smtClean="0">
                <a:solidFill>
                  <a:srgbClr val="0C0CB4"/>
                </a:solidFill>
              </a:rPr>
              <a:t>coevi</a:t>
            </a:r>
            <a:r>
              <a:rPr lang="it-IT" dirty="0" smtClean="0"/>
              <a:t>, dello stesso artista o di suoi </a:t>
            </a:r>
            <a:r>
              <a:rPr lang="it-IT" dirty="0" smtClean="0">
                <a:solidFill>
                  <a:srgbClr val="0C0CB4"/>
                </a:solidFill>
              </a:rPr>
              <a:t>contemporanei</a:t>
            </a:r>
          </a:p>
          <a:p>
            <a:pPr lvl="1"/>
            <a:r>
              <a:rPr lang="it-IT" dirty="0" smtClean="0"/>
              <a:t> avere </a:t>
            </a:r>
            <a:r>
              <a:rPr lang="it-IT" dirty="0"/>
              <a:t>informazioni sul </a:t>
            </a:r>
            <a:r>
              <a:rPr lang="it-IT" dirty="0">
                <a:solidFill>
                  <a:srgbClr val="0C0CB4"/>
                </a:solidFill>
              </a:rPr>
              <a:t>contesto</a:t>
            </a:r>
            <a:r>
              <a:rPr lang="it-IT" dirty="0"/>
              <a:t> storico o politico (</a:t>
            </a:r>
            <a:r>
              <a:rPr lang="it-IT" dirty="0">
                <a:solidFill>
                  <a:srgbClr val="0C0CB4"/>
                </a:solidFill>
              </a:rPr>
              <a:t>multidisciplinarità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>
                <a:solidFill>
                  <a:srgbClr val="0C0CB4"/>
                </a:solidFill>
              </a:rPr>
              <a:t>Ritratti immaginari </a:t>
            </a:r>
            <a:r>
              <a:rPr lang="it-IT" dirty="0" smtClean="0"/>
              <a:t>(ragionamento temporale)	</a:t>
            </a:r>
            <a:endParaRPr lang="it-IT" altLang="en-US" b="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6061969"/>
      </p:ext>
    </p:extLst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3F7DA2C-12B5-4EDA-9CEF-9AC121881A44}" type="slidenum">
              <a:rPr lang="it-IT" altLang="en-US"/>
              <a:pPr>
                <a:defRPr/>
              </a:pPr>
              <a:t>44</a:t>
            </a:fld>
            <a:endParaRPr lang="it-IT" alt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Un approccio ontologico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charset="0"/>
                <a:cs typeface="Arial" charset="0"/>
              </a:rPr>
              <a:t>CIDOC CRM</a:t>
            </a:r>
          </a:p>
          <a:p>
            <a:pPr lvl="1"/>
            <a:r>
              <a:rPr lang="it-IT" dirty="0" smtClean="0">
                <a:latin typeface="Arial" charset="0"/>
              </a:rPr>
              <a:t>Standard internazionale</a:t>
            </a:r>
            <a:endParaRPr lang="it-IT" dirty="0">
              <a:latin typeface="Arial" charset="0"/>
            </a:endParaRPr>
          </a:p>
          <a:p>
            <a:pPr lvl="2"/>
            <a:r>
              <a:rPr lang="it-IT" dirty="0">
                <a:latin typeface="Arial" charset="0"/>
                <a:cs typeface="Arial" charset="0"/>
              </a:rPr>
              <a:t>(</a:t>
            </a:r>
            <a:r>
              <a:rPr lang="it-IT" dirty="0">
                <a:latin typeface="Arial" charset="0"/>
                <a:cs typeface="Arial" charset="0"/>
                <a:hlinkClick r:id="rId3"/>
              </a:rPr>
              <a:t>http://www.cidoc-crm.org/</a:t>
            </a:r>
            <a:r>
              <a:rPr lang="it-IT" dirty="0">
                <a:latin typeface="Arial" charset="0"/>
                <a:cs typeface="Arial" charset="0"/>
              </a:rPr>
              <a:t>)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Alto livello di astrazione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Estensibile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Idoneo per supportare il  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ragionamento</a:t>
            </a:r>
            <a:r>
              <a:rPr lang="it-IT" dirty="0" smtClean="0">
                <a:latin typeface="Arial" charset="0"/>
              </a:rPr>
              <a:t>  </a:t>
            </a:r>
            <a:r>
              <a:rPr lang="it-IT" dirty="0">
                <a:latin typeface="Arial" charset="0"/>
              </a:rPr>
              <a:t/>
            </a:r>
            <a:br>
              <a:rPr lang="it-IT" dirty="0">
                <a:latin typeface="Arial" charset="0"/>
              </a:rPr>
            </a:br>
            <a:r>
              <a:rPr lang="it-IT" dirty="0" smtClean="0">
                <a:latin typeface="Arial" charset="0"/>
              </a:rPr>
              <a:t>(spaziale, temporale)</a:t>
            </a:r>
            <a:endParaRPr lang="it-IT" dirty="0">
              <a:latin typeface="Arial" charset="0"/>
            </a:endParaRPr>
          </a:p>
          <a:p>
            <a:pPr marL="0" indent="0" eaLnBrk="1" hangingPunct="1">
              <a:buNone/>
            </a:pPr>
            <a:endParaRPr lang="it-IT" altLang="en-US" dirty="0" smtClean="0"/>
          </a:p>
        </p:txBody>
      </p:sp>
      <p:pic>
        <p:nvPicPr>
          <p:cNvPr id="8" name="Picture 2" descr="E:\DaVecchioNotebook\Documenti\Papers&amp;Slides2012\ECLAP2012\Presentation\CRM_header_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33" y="1730087"/>
            <a:ext cx="1393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76547"/>
      </p:ext>
    </p:extLst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3F7DA2C-12B5-4EDA-9CEF-9AC121881A44}" type="slidenum">
              <a:rPr lang="it-IT" altLang="en-US"/>
              <a:pPr>
                <a:defRPr/>
              </a:pPr>
              <a:t>45</a:t>
            </a:fld>
            <a:endParaRPr lang="it-IT" alt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Perché un approccio ontologico?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Core metadata </a:t>
            </a:r>
            <a:r>
              <a:rPr lang="it-IT" dirty="0">
                <a:latin typeface="Arial" charset="0"/>
                <a:cs typeface="Arial" charset="0"/>
              </a:rPr>
              <a:t>Vs </a:t>
            </a:r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core ontology</a:t>
            </a:r>
          </a:p>
          <a:p>
            <a:pPr lvl="1"/>
            <a:r>
              <a:rPr lang="it-IT" dirty="0" smtClean="0">
                <a:latin typeface="Arial" charset="0"/>
              </a:rPr>
              <a:t>Entrambi intendono supportare l’integrazione dell’informazione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Differiscono per quanto concerne la comprensibilità da parte degli esseri umani</a:t>
            </a:r>
          </a:p>
          <a:p>
            <a:pPr lvl="2"/>
            <a:r>
              <a:rPr lang="it-IT" dirty="0" smtClean="0">
                <a:latin typeface="Arial" charset="0"/>
              </a:rPr>
              <a:t>Metadati previsti per l’elaborazione da parte degli  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esseri umani</a:t>
            </a:r>
            <a:endParaRPr lang="it-IT" dirty="0" smtClean="0">
              <a:latin typeface="Arial" charset="0"/>
            </a:endParaRPr>
          </a:p>
          <a:p>
            <a:pPr lvl="2"/>
            <a:r>
              <a:rPr lang="it-IT" dirty="0" smtClean="0">
                <a:latin typeface="Arial" charset="0"/>
              </a:rPr>
              <a:t>Core </a:t>
            </a:r>
            <a:r>
              <a:rPr lang="it-IT" dirty="0">
                <a:latin typeface="Arial" charset="0"/>
              </a:rPr>
              <a:t>ontology  </a:t>
            </a:r>
            <a:r>
              <a:rPr lang="it-IT" dirty="0" smtClean="0">
                <a:latin typeface="Arial" charset="0"/>
              </a:rPr>
              <a:t>modello formale per gli  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strumenti automatici </a:t>
            </a:r>
            <a:endParaRPr lang="it-IT" dirty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Vocabolari basati su ontologie: </a:t>
            </a:r>
            <a:endParaRPr lang="it-IT" dirty="0">
              <a:latin typeface="Arial" charset="0"/>
            </a:endParaRPr>
          </a:p>
          <a:p>
            <a:pPr lvl="2"/>
            <a:r>
              <a:rPr lang="it-IT" dirty="0" smtClean="0">
                <a:latin typeface="Arial" charset="0"/>
              </a:rPr>
              <a:t>I termini hanno una semantica ben definita </a:t>
            </a:r>
            <a:endParaRPr lang="it-IT" dirty="0">
              <a:latin typeface="Arial" charset="0"/>
            </a:endParaRPr>
          </a:p>
          <a:p>
            <a:pPr lvl="2"/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(quindi...) è possibile operare dei ragionamenti</a:t>
            </a:r>
            <a:endParaRPr lang="it-IT" dirty="0">
              <a:latin typeface="Arial" charset="0"/>
            </a:endParaRPr>
          </a:p>
          <a:p>
            <a:pPr lvl="1"/>
            <a:r>
              <a:rPr lang="it-IT" dirty="0" smtClean="0">
                <a:latin typeface="Arial" charset="0"/>
              </a:rPr>
              <a:t>Limite dell’approccio basato sui metadati</a:t>
            </a:r>
            <a:endParaRPr lang="it-IT" dirty="0">
              <a:latin typeface="Arial" charset="0"/>
            </a:endParaRPr>
          </a:p>
          <a:p>
            <a:pPr lvl="2"/>
            <a:r>
              <a:rPr lang="it-IT" dirty="0" smtClean="0">
                <a:latin typeface="Arial" charset="0"/>
              </a:rPr>
              <a:t>Assunzione implicita di relazioni 1:N o </a:t>
            </a:r>
            <a:r>
              <a:rPr lang="it-IT" dirty="0">
                <a:latin typeface="Arial" charset="0"/>
              </a:rPr>
              <a:t>N:N </a:t>
            </a:r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015505"/>
      </p:ext>
    </p:extLst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3F7DA2C-12B5-4EDA-9CEF-9AC121881A44}" type="slidenum">
              <a:rPr lang="it-IT" altLang="en-US"/>
              <a:pPr>
                <a:defRPr/>
              </a:pPr>
              <a:t>46</a:t>
            </a:fld>
            <a:endParaRPr lang="it-IT" alt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Un esempio: l’approccio catalografico classico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latin typeface="Arial" charset="0"/>
                <a:cs typeface="Arial" charset="0"/>
              </a:rPr>
              <a:t>Una “scheda” per ogni oggetto</a:t>
            </a:r>
            <a:endParaRPr lang="it-IT" dirty="0">
              <a:latin typeface="Arial" charset="0"/>
              <a:cs typeface="Arial" charset="0"/>
            </a:endParaRPr>
          </a:p>
          <a:p>
            <a:r>
              <a:rPr lang="it-IT" dirty="0" smtClean="0">
                <a:latin typeface="Arial" charset="0"/>
                <a:cs typeface="Arial" charset="0"/>
              </a:rPr>
              <a:t>Schemi differenti nelle diverse culture </a:t>
            </a:r>
          </a:p>
          <a:p>
            <a:pPr lvl="1"/>
            <a:r>
              <a:rPr lang="it-IT" dirty="0" smtClean="0">
                <a:latin typeface="Arial" charset="0"/>
                <a:cs typeface="Arial" charset="0"/>
              </a:rPr>
              <a:t>Strutture e metadati  imposti da istituzioni </a:t>
            </a:r>
          </a:p>
          <a:p>
            <a:r>
              <a:rPr lang="it-IT" dirty="0" smtClean="0">
                <a:latin typeface="Arial" charset="0"/>
                <a:cs typeface="Arial" charset="0"/>
              </a:rPr>
              <a:t>Generalmente uno standard nazionale (ICCD in Italia)</a:t>
            </a:r>
            <a:endParaRPr lang="it-IT" dirty="0">
              <a:latin typeface="Arial" charset="0"/>
              <a:cs typeface="Arial" charset="0"/>
            </a:endParaRPr>
          </a:p>
          <a:p>
            <a:pPr lvl="1"/>
            <a:r>
              <a:rPr lang="it-IT" dirty="0" smtClean="0">
                <a:latin typeface="Arial" charset="0"/>
                <a:cs typeface="Arial" charset="0"/>
              </a:rPr>
              <a:t>Studiati per esperti</a:t>
            </a:r>
            <a:endParaRPr lang="it-IT" dirty="0">
              <a:latin typeface="Arial" charset="0"/>
              <a:cs typeface="Arial" charset="0"/>
            </a:endParaRPr>
          </a:p>
          <a:p>
            <a:r>
              <a:rPr lang="it-IT" dirty="0" smtClean="0">
                <a:latin typeface="Arial" charset="0"/>
                <a:cs typeface="Arial" charset="0"/>
              </a:rPr>
              <a:t>Le differenze </a:t>
            </a:r>
            <a:r>
              <a:rPr 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sintattiche</a:t>
            </a:r>
            <a:r>
              <a:rPr lang="it-IT" dirty="0" smtClean="0">
                <a:latin typeface="Arial" charset="0"/>
                <a:cs typeface="Arial" charset="0"/>
              </a:rPr>
              <a:t> prevalgono sulle equivalenze </a:t>
            </a:r>
            <a:r>
              <a:rPr 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semantiche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endParaRPr lang="it-IT" dirty="0">
              <a:latin typeface="Arial" charset="0"/>
              <a:cs typeface="Arial" charset="0"/>
            </a:endParaRPr>
          </a:p>
          <a:p>
            <a:r>
              <a:rPr 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carse o nulle </a:t>
            </a:r>
            <a:r>
              <a:rPr lang="it-IT" dirty="0" smtClean="0">
                <a:latin typeface="Arial" charset="0"/>
                <a:cs typeface="Arial" charset="0"/>
              </a:rPr>
              <a:t> possibilità di integrazione e interoperabilità</a:t>
            </a:r>
            <a:endParaRPr lang="it-IT" dirty="0">
              <a:latin typeface="Arial" charset="0"/>
              <a:cs typeface="Arial" charset="0"/>
            </a:endParaRPr>
          </a:p>
          <a:p>
            <a:pPr eaLnBrk="1" hangingPunct="1"/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3982"/>
      </p:ext>
    </p:extLst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450B1A56-AAC4-40D2-9689-8B235DEBC938}" type="slidenum">
              <a:rPr lang="it-IT" altLang="en-US"/>
              <a:pPr>
                <a:defRPr/>
              </a:pPr>
              <a:t>47</a:t>
            </a:fld>
            <a:endParaRPr lang="it-IT" alt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Il Web Semantico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È un’ infrastruttura basata sui </a:t>
            </a:r>
            <a:r>
              <a:rPr lang="it-IT" altLang="en-US" dirty="0" smtClean="0">
                <a:solidFill>
                  <a:schemeClr val="accent2"/>
                </a:solidFill>
              </a:rPr>
              <a:t>metadati</a:t>
            </a:r>
            <a:r>
              <a:rPr lang="it-IT" altLang="en-US" dirty="0" smtClean="0"/>
              <a:t> per poter operare ragionamenti sul Web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accent2"/>
                </a:solidFill>
              </a:rPr>
              <a:t>Estende</a:t>
            </a:r>
            <a:r>
              <a:rPr lang="it-IT" altLang="en-US" dirty="0" smtClean="0"/>
              <a:t> il Web attuale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La </a:t>
            </a:r>
            <a:r>
              <a:rPr lang="it-IT" altLang="en-US" dirty="0" smtClean="0">
                <a:solidFill>
                  <a:schemeClr val="accent2"/>
                </a:solidFill>
              </a:rPr>
              <a:t>conoscenza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può essere </a:t>
            </a:r>
            <a:r>
              <a:rPr lang="it-IT" altLang="en-US" dirty="0" smtClean="0">
                <a:solidFill>
                  <a:schemeClr val="accent2"/>
                </a:solidFill>
              </a:rPr>
              <a:t>rappresentata</a:t>
            </a:r>
            <a:r>
              <a:rPr lang="it-IT" altLang="en-US" dirty="0" smtClean="0"/>
              <a:t> in maniera </a:t>
            </a:r>
            <a:r>
              <a:rPr lang="it-IT" altLang="en-US" dirty="0" smtClean="0">
                <a:solidFill>
                  <a:schemeClr val="accent2"/>
                </a:solidFill>
              </a:rPr>
              <a:t>esportabile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è </a:t>
            </a:r>
            <a:r>
              <a:rPr lang="it-IT" altLang="en-US" dirty="0" smtClean="0">
                <a:solidFill>
                  <a:schemeClr val="accent2"/>
                </a:solidFill>
              </a:rPr>
              <a:t>comprensibile dalle macchine</a:t>
            </a:r>
            <a:r>
              <a:rPr lang="it-IT" altLang="en-US" dirty="0" smtClean="0"/>
              <a:t>, che possono operare </a:t>
            </a:r>
            <a:r>
              <a:rPr lang="it-IT" altLang="en-US" dirty="0" smtClean="0">
                <a:solidFill>
                  <a:schemeClr val="accent2"/>
                </a:solidFill>
              </a:rPr>
              <a:t>ragionamenti</a:t>
            </a:r>
            <a:r>
              <a:rPr lang="it-IT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dirty="0" smtClean="0"/>
              <a:t>è </a:t>
            </a:r>
            <a:r>
              <a:rPr lang="it-IT" altLang="en-US" dirty="0" smtClean="0">
                <a:solidFill>
                  <a:schemeClr val="accent2"/>
                </a:solidFill>
              </a:rPr>
              <a:t>condivisa</a:t>
            </a:r>
            <a:endParaRPr lang="it-IT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Le </a:t>
            </a:r>
            <a:r>
              <a:rPr lang="it-IT" altLang="en-US" dirty="0" smtClean="0">
                <a:solidFill>
                  <a:schemeClr val="accent2"/>
                </a:solidFill>
              </a:rPr>
              <a:t>ontologie</a:t>
            </a:r>
            <a:r>
              <a:rPr lang="it-IT" altLang="en-US" dirty="0" smtClean="0"/>
              <a:t> contengono la </a:t>
            </a:r>
            <a:r>
              <a:rPr lang="it-IT" altLang="en-US" dirty="0" smtClean="0">
                <a:solidFill>
                  <a:schemeClr val="accent2"/>
                </a:solidFill>
              </a:rPr>
              <a:t>rappresentazione esplicita</a:t>
            </a:r>
            <a:r>
              <a:rPr lang="it-IT" altLang="en-US" dirty="0" smtClean="0"/>
              <a:t> della conoscenza e le </a:t>
            </a:r>
            <a:r>
              <a:rPr lang="it-IT" altLang="en-US" dirty="0" smtClean="0">
                <a:solidFill>
                  <a:schemeClr val="accent2"/>
                </a:solidFill>
              </a:rPr>
              <a:t>regole</a:t>
            </a:r>
            <a:r>
              <a:rPr lang="it-IT" altLang="en-US" dirty="0" smtClean="0"/>
              <a:t> per </a:t>
            </a:r>
            <a:r>
              <a:rPr lang="it-IT" altLang="en-US" dirty="0" smtClean="0">
                <a:solidFill>
                  <a:schemeClr val="accent2"/>
                </a:solidFill>
              </a:rPr>
              <a:t>dedurne</a:t>
            </a:r>
            <a:r>
              <a:rPr lang="it-IT" altLang="en-US" dirty="0" smtClean="0"/>
              <a:t> di nuova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/>
              <a:t>È possibile </a:t>
            </a:r>
            <a:r>
              <a:rPr lang="it-IT" altLang="en-US" dirty="0" smtClean="0">
                <a:solidFill>
                  <a:schemeClr val="accent2"/>
                </a:solidFill>
              </a:rPr>
              <a:t>dedurre</a:t>
            </a:r>
            <a:r>
              <a:rPr lang="it-IT" altLang="en-US" dirty="0" smtClean="0"/>
              <a:t> nuova conoscenza</a:t>
            </a:r>
          </a:p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</p:spTree>
  </p:cSld>
  <p:clrMapOvr>
    <a:masterClrMapping/>
  </p:clrMapOvr>
  <p:transition advClick="0" advTm="5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FF4ED8BB-46B6-4DDC-8C24-2BE4525542EF}" type="slidenum">
              <a:rPr lang="it-IT" altLang="en-US"/>
              <a:pPr>
                <a:defRPr/>
              </a:pPr>
              <a:t>48</a:t>
            </a:fld>
            <a:endParaRPr lang="it-IT" alt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La struttura astratta della scheda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en-US" dirty="0" smtClean="0"/>
          </a:p>
        </p:txBody>
      </p:sp>
      <p:pic>
        <p:nvPicPr>
          <p:cNvPr id="8" name="Content Placeholder 3" descr="strutturaSk-ICC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" b="17752"/>
          <a:stretch>
            <a:fillRect/>
          </a:stretch>
        </p:blipFill>
        <p:spPr>
          <a:xfrm>
            <a:off x="571500" y="2058988"/>
            <a:ext cx="8001000" cy="3608387"/>
          </a:xfrm>
        </p:spPr>
      </p:pic>
      <p:pic>
        <p:nvPicPr>
          <p:cNvPr id="9" name="Content Placeholder 3" descr="strutturaSk-ICC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" b="17752"/>
          <a:stretch>
            <a:fillRect/>
          </a:stretch>
        </p:blipFill>
        <p:spPr>
          <a:xfrm>
            <a:off x="723900" y="2211388"/>
            <a:ext cx="8001000" cy="3608387"/>
          </a:xfrm>
        </p:spPr>
      </p:pic>
      <p:pic>
        <p:nvPicPr>
          <p:cNvPr id="10" name="Content Placeholder 3" descr="strutturaSk-ICC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" b="17752"/>
          <a:stretch>
            <a:fillRect/>
          </a:stretch>
        </p:blipFill>
        <p:spPr>
          <a:xfrm>
            <a:off x="876300" y="2363788"/>
            <a:ext cx="8001000" cy="3608387"/>
          </a:xfrm>
        </p:spPr>
      </p:pic>
    </p:spTree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FF4ED8BB-46B6-4DDC-8C24-2BE4525542EF}" type="slidenum">
              <a:rPr lang="it-IT" altLang="en-US"/>
              <a:pPr>
                <a:defRPr/>
              </a:pPr>
              <a:t>49</a:t>
            </a:fld>
            <a:endParaRPr lang="it-IT" alt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Dalla scheda all’ontologia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en-US" dirty="0" smtClean="0"/>
          </a:p>
        </p:txBody>
      </p:sp>
      <p:pic>
        <p:nvPicPr>
          <p:cNvPr id="8" name="Content Placeholder 3" descr="grafoCD-complet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1733550"/>
            <a:ext cx="7267575" cy="4157663"/>
          </a:xfrm>
        </p:spPr>
      </p:pic>
      <p:pic>
        <p:nvPicPr>
          <p:cNvPr id="9" name="Content Placeholder 3" descr="grafoCD-complet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885950"/>
            <a:ext cx="7267575" cy="4157663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354138"/>
            <a:ext cx="7267575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41892"/>
      </p:ext>
    </p:extLst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D3562683-5042-4ED8-97CE-E75EC4350B8E}" type="slidenum">
              <a:rPr lang="it-IT" altLang="en-US"/>
              <a:pPr>
                <a:defRPr/>
              </a:pPr>
              <a:t>5</a:t>
            </a:fld>
            <a:endParaRPr lang="it-IT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C’era una volta... (4)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Venturi prevede un continuo aggiornamento delle schede</a:t>
            </a:r>
          </a:p>
          <a:p>
            <a:pPr lvl="1" eaLnBrk="1" hangingPunct="1"/>
            <a:r>
              <a:rPr lang="it-IT" altLang="en-US" dirty="0" smtClean="0"/>
              <a:t>Catalogo a </a:t>
            </a:r>
            <a:r>
              <a:rPr lang="it-IT" altLang="en-US" dirty="0" smtClean="0">
                <a:solidFill>
                  <a:srgbClr val="FF0000"/>
                </a:solidFill>
              </a:rPr>
              <a:t>schede mobili</a:t>
            </a:r>
          </a:p>
          <a:p>
            <a:pPr lvl="1" eaLnBrk="1" hangingPunct="1"/>
            <a:r>
              <a:rPr lang="it-IT" altLang="en-US" dirty="0" smtClean="0"/>
              <a:t>Impostazione </a:t>
            </a:r>
            <a:r>
              <a:rPr lang="it-IT" altLang="en-US" dirty="0" smtClean="0">
                <a:solidFill>
                  <a:srgbClr val="FF0000"/>
                </a:solidFill>
              </a:rPr>
              <a:t>scientifica</a:t>
            </a:r>
            <a:r>
              <a:rPr lang="it-IT" altLang="en-US" dirty="0" smtClean="0"/>
              <a:t> e </a:t>
            </a:r>
            <a:r>
              <a:rPr lang="it-IT" altLang="en-US" dirty="0" smtClean="0">
                <a:solidFill>
                  <a:srgbClr val="FF0000"/>
                </a:solidFill>
              </a:rPr>
              <a:t>collettiva</a:t>
            </a:r>
          </a:p>
          <a:p>
            <a:pPr eaLnBrk="1" hangingPunct="1"/>
            <a:r>
              <a:rPr lang="it-IT" altLang="en-US" dirty="0" smtClean="0"/>
              <a:t>Convegno dei Soprintendenti del 1938</a:t>
            </a:r>
          </a:p>
          <a:p>
            <a:pPr lvl="1" eaLnBrk="1" hangingPunct="1"/>
            <a:r>
              <a:rPr lang="it-IT" altLang="en-US" dirty="0" smtClean="0">
                <a:solidFill>
                  <a:srgbClr val="0C0CB4"/>
                </a:solidFill>
              </a:rPr>
              <a:t>Roberto Longhi </a:t>
            </a:r>
            <a:r>
              <a:rPr lang="it-IT" altLang="en-US" dirty="0" smtClean="0"/>
              <a:t>propone il catalogo delle cose d’arte e delle pubblicazioni connesse</a:t>
            </a:r>
          </a:p>
          <a:p>
            <a:pPr lvl="2" eaLnBrk="1" hangingPunct="1"/>
            <a:r>
              <a:rPr lang="it-IT" altLang="en-US" dirty="0" smtClean="0"/>
              <a:t>Evitando descrizioni vaghe e articolate</a:t>
            </a:r>
          </a:p>
          <a:p>
            <a:pPr lvl="2" eaLnBrk="1" hangingPunct="1"/>
            <a:r>
              <a:rPr lang="it-IT" altLang="en-US" dirty="0" smtClean="0"/>
              <a:t>Corredando la descrizione di documentazione fotografica</a:t>
            </a:r>
          </a:p>
          <a:p>
            <a:pPr lvl="1" eaLnBrk="1" hangingPunct="1"/>
            <a:r>
              <a:rPr lang="it-IT" altLang="en-US" dirty="0" smtClean="0">
                <a:solidFill>
                  <a:srgbClr val="0C0CB4"/>
                </a:solidFill>
              </a:rPr>
              <a:t>Giulio Carlo Argan </a:t>
            </a:r>
            <a:r>
              <a:rPr lang="it-IT" altLang="en-US" dirty="0" smtClean="0"/>
              <a:t>propone la creazione dell’Istituto Centrale del Restauro</a:t>
            </a:r>
          </a:p>
          <a:p>
            <a:pPr lvl="1" eaLnBrk="1" hangingPunct="1"/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180108"/>
      </p:ext>
    </p:extLst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620C41B7-B87D-433F-8EDC-97C58D172D85}" type="slidenum">
              <a:rPr lang="it-IT" altLang="en-US"/>
              <a:pPr>
                <a:defRPr/>
              </a:pPr>
              <a:t>50</a:t>
            </a:fld>
            <a:endParaRPr lang="it-IT" alt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MiBAC: Cultural-ON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en-US" dirty="0"/>
              <a:t>Ontologia dei Luoghi della Cultura e degli Eventi Culturali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en-US" dirty="0" smtClean="0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57850"/>
            <a:ext cx="6764274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23183"/>
      </p:ext>
    </p:extLst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4FEB53F5-850D-4618-A578-D0D3E7F9691C}" type="slidenum">
              <a:rPr lang="it-IT" altLang="en-US"/>
              <a:pPr>
                <a:defRPr/>
              </a:pPr>
              <a:t>51</a:t>
            </a:fld>
            <a:endParaRPr lang="it-IT" alt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Un nuovo scenario?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>
                <a:solidFill>
                  <a:srgbClr val="FF0000"/>
                </a:solidFill>
              </a:rPr>
              <a:t>Autorevolezza</a:t>
            </a:r>
            <a:r>
              <a:rPr lang="it-IT" altLang="en-US" smtClean="0"/>
              <a:t>, non </a:t>
            </a:r>
            <a:r>
              <a:rPr lang="it-IT" altLang="en-US" smtClean="0">
                <a:solidFill>
                  <a:schemeClr val="accent2"/>
                </a:solidFill>
              </a:rPr>
              <a:t>autorità</a:t>
            </a:r>
          </a:p>
          <a:p>
            <a:pPr eaLnBrk="1" hangingPunct="1"/>
            <a:r>
              <a:rPr lang="it-IT" altLang="en-US" smtClean="0"/>
              <a:t>L’ utente (o anche la </a:t>
            </a:r>
            <a:r>
              <a:rPr lang="it-IT" altLang="en-US" smtClean="0">
                <a:solidFill>
                  <a:schemeClr val="accent2"/>
                </a:solidFill>
              </a:rPr>
              <a:t>macchina</a:t>
            </a:r>
            <a:r>
              <a:rPr lang="it-IT" altLang="en-US" smtClean="0"/>
              <a:t>) potrà accedere all’ informazione pertinente senza incontrare barriere</a:t>
            </a:r>
          </a:p>
          <a:p>
            <a:pPr eaLnBrk="1" hangingPunct="1"/>
            <a:r>
              <a:rPr lang="it-IT" altLang="en-US" smtClean="0"/>
              <a:t>Il sapere esistente nei vari luoghi potrà essere combinato in un </a:t>
            </a:r>
            <a:r>
              <a:rPr lang="it-IT" altLang="en-US" smtClean="0">
                <a:solidFill>
                  <a:schemeClr val="accent2"/>
                </a:solidFill>
              </a:rPr>
              <a:t>approccio interdisciplinare</a:t>
            </a:r>
          </a:p>
          <a:p>
            <a:pPr eaLnBrk="1" hangingPunct="1"/>
            <a:r>
              <a:rPr lang="it-IT" altLang="en-US" smtClean="0"/>
              <a:t>La conoscenza degli studiosi sarà </a:t>
            </a:r>
            <a:r>
              <a:rPr lang="it-IT" altLang="en-US" smtClean="0">
                <a:solidFill>
                  <a:schemeClr val="accent2"/>
                </a:solidFill>
              </a:rPr>
              <a:t>patrimonio di tutti</a:t>
            </a:r>
            <a:r>
              <a:rPr lang="it-IT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445078"/>
      </p:ext>
    </p:extLst>
  </p:cSld>
  <p:clrMapOvr>
    <a:masterClrMapping/>
  </p:clrMapOvr>
  <p:transition advClick="0" advTm="5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8F7137C4-3F5C-463E-9918-8B983B81DE35}" type="slidenum">
              <a:rPr lang="it-IT" altLang="en-US"/>
              <a:pPr>
                <a:defRPr/>
              </a:pPr>
              <a:t>52</a:t>
            </a:fld>
            <a:endParaRPr lang="it-IT" alt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… o nihil sub sole novi?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smtClean="0"/>
              <a:t>Il sapere degli studiosi dovrà essere </a:t>
            </a:r>
            <a:r>
              <a:rPr lang="it-IT" altLang="en-US" smtClean="0">
                <a:solidFill>
                  <a:schemeClr val="accent2"/>
                </a:solidFill>
              </a:rPr>
              <a:t>esplicitato e formalizzato</a:t>
            </a:r>
            <a:r>
              <a:rPr lang="it-IT" altLang="en-US" smtClean="0"/>
              <a:t> come ontologia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mtClean="0"/>
              <a:t>Le </a:t>
            </a:r>
            <a:r>
              <a:rPr lang="it-IT" altLang="en-US" smtClean="0">
                <a:solidFill>
                  <a:schemeClr val="accent2"/>
                </a:solidFill>
              </a:rPr>
              <a:t>categorie concettuali</a:t>
            </a:r>
            <a:r>
              <a:rPr lang="it-IT" altLang="en-US" smtClean="0"/>
              <a:t> restano le stesse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mtClean="0"/>
              <a:t>La conoscenza formalizzata in thesauri e authority file dovrà essere rappresentata in maniera esportabile (</a:t>
            </a:r>
            <a:r>
              <a:rPr lang="it-IT" altLang="en-US" smtClean="0">
                <a:solidFill>
                  <a:schemeClr val="accent2"/>
                </a:solidFill>
              </a:rPr>
              <a:t>ontologie</a:t>
            </a:r>
            <a:r>
              <a:rPr lang="it-IT" alt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mtClean="0"/>
              <a:t>Sarà necessario passare da una visione incentrata sull’ oggetto a una visione in cui la </a:t>
            </a:r>
            <a:r>
              <a:rPr lang="it-IT" altLang="en-US" smtClean="0">
                <a:solidFill>
                  <a:schemeClr val="accent2"/>
                </a:solidFill>
              </a:rPr>
              <a:t>conoscenza, distribuita sul web</a:t>
            </a:r>
            <a:r>
              <a:rPr lang="it-IT" altLang="en-US" smtClean="0"/>
              <a:t>, dovrà essere integrata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mtClean="0"/>
              <a:t>Il nuovo ambiente tecnologico </a:t>
            </a:r>
            <a:r>
              <a:rPr lang="it-IT" altLang="en-US" smtClean="0">
                <a:solidFill>
                  <a:schemeClr val="accent2"/>
                </a:solidFill>
              </a:rPr>
              <a:t>valorizzerà</a:t>
            </a:r>
            <a:r>
              <a:rPr lang="it-IT" altLang="en-US" smtClean="0"/>
              <a:t> la conoscenza esistente ed il lavoro svolto</a:t>
            </a:r>
          </a:p>
        </p:txBody>
      </p:sp>
    </p:spTree>
    <p:extLst>
      <p:ext uri="{BB962C8B-B14F-4D97-AF65-F5344CB8AC3E}">
        <p14:creationId xmlns:p14="http://schemas.microsoft.com/office/powerpoint/2010/main" val="3596453406"/>
      </p:ext>
    </p:extLst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5413644C-D173-4750-B591-8283C59CE64A}" type="slidenum">
              <a:rPr lang="it-IT" altLang="en-US"/>
              <a:pPr>
                <a:defRPr/>
              </a:pPr>
              <a:t>53</a:t>
            </a:fld>
            <a:endParaRPr lang="it-IT" alt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Conclusioni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La catalogazione è basata sulla </a:t>
            </a:r>
            <a:r>
              <a:rPr lang="it-IT" altLang="en-US" smtClean="0">
                <a:solidFill>
                  <a:schemeClr val="accent2"/>
                </a:solidFill>
              </a:rPr>
              <a:t>conoscenza</a:t>
            </a:r>
          </a:p>
          <a:p>
            <a:pPr eaLnBrk="1" hangingPunct="1"/>
            <a:r>
              <a:rPr lang="it-IT" altLang="en-US" smtClean="0"/>
              <a:t>Nella catalogazione cartacea la conoscenza degli studiosi era un loro patrimonio e non veniva comunicata (</a:t>
            </a:r>
            <a:r>
              <a:rPr lang="it-IT" altLang="en-US" smtClean="0">
                <a:solidFill>
                  <a:schemeClr val="accent2"/>
                </a:solidFill>
              </a:rPr>
              <a:t>conoscenza tacita</a:t>
            </a:r>
            <a:r>
              <a:rPr lang="it-IT" altLang="en-US" smtClean="0"/>
              <a:t>)</a:t>
            </a:r>
          </a:p>
          <a:p>
            <a:pPr eaLnBrk="1" hangingPunct="1"/>
            <a:r>
              <a:rPr lang="it-IT" altLang="en-US" smtClean="0"/>
              <a:t>L’ avvento dell’ informatica ha reso disponibili le </a:t>
            </a:r>
            <a:r>
              <a:rPr lang="it-IT" altLang="en-US" smtClean="0">
                <a:solidFill>
                  <a:schemeClr val="accent2"/>
                </a:solidFill>
              </a:rPr>
              <a:t>informazioni</a:t>
            </a:r>
            <a:r>
              <a:rPr lang="it-IT" altLang="en-US" smtClean="0"/>
              <a:t>, ma non la </a:t>
            </a:r>
            <a:r>
              <a:rPr lang="it-IT" altLang="en-US" smtClean="0">
                <a:solidFill>
                  <a:schemeClr val="accent2"/>
                </a:solidFill>
              </a:rPr>
              <a:t>conoscenza</a:t>
            </a:r>
          </a:p>
          <a:p>
            <a:pPr eaLnBrk="1" hangingPunct="1"/>
            <a:r>
              <a:rPr lang="it-IT" altLang="en-US" smtClean="0"/>
              <a:t>Le tecnologie del Semantic Web consentono un approccio </a:t>
            </a:r>
            <a:r>
              <a:rPr lang="it-IT" altLang="en-US" smtClean="0">
                <a:solidFill>
                  <a:schemeClr val="accent2"/>
                </a:solidFill>
              </a:rPr>
              <a:t>interdisciplinare</a:t>
            </a:r>
            <a:r>
              <a:rPr lang="it-IT" altLang="en-US" smtClean="0"/>
              <a:t> per </a:t>
            </a:r>
            <a:r>
              <a:rPr lang="it-IT" altLang="en-US" smtClean="0">
                <a:solidFill>
                  <a:schemeClr val="accent2"/>
                </a:solidFill>
              </a:rPr>
              <a:t>condividere la conoscenza</a:t>
            </a:r>
            <a:r>
              <a:rPr lang="it-IT" altLang="en-US" smtClean="0"/>
              <a:t> </a:t>
            </a:r>
          </a:p>
          <a:p>
            <a:pPr eaLnBrk="1" hangingPunct="1"/>
            <a:endParaRPr lang="it-IT" altLang="en-US" smtClean="0"/>
          </a:p>
          <a:p>
            <a:pPr lvl="1" eaLnBrk="1" hangingPunct="1"/>
            <a:endParaRPr lang="it-IT" altLang="en-US" smtClean="0"/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80F71F19-F12A-4A15-A243-96973C5F9466}" type="slidenum">
              <a:rPr lang="it-IT" altLang="en-US"/>
              <a:pPr>
                <a:defRPr/>
              </a:pPr>
              <a:t>54</a:t>
            </a:fld>
            <a:endParaRPr lang="it-IT" alt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Ringraziamenti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Agli organizzatori della giornata, che mi hanno permesso di rivivere un periodo importante</a:t>
            </a:r>
          </a:p>
          <a:p>
            <a:pPr eaLnBrk="1" hangingPunct="1"/>
            <a:r>
              <a:rPr lang="it-IT" altLang="en-US" dirty="0" smtClean="0"/>
              <a:t>A </a:t>
            </a:r>
            <a:r>
              <a:rPr lang="it-IT" altLang="en-US" dirty="0" smtClean="0">
                <a:solidFill>
                  <a:schemeClr val="accent2"/>
                </a:solidFill>
              </a:rPr>
              <a:t> Irene Buonazia</a:t>
            </a:r>
            <a:r>
              <a:rPr lang="it-IT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altLang="en-US" dirty="0" smtClean="0"/>
              <a:t>per le informazioni «storiche»</a:t>
            </a:r>
          </a:p>
          <a:p>
            <a:pPr eaLnBrk="1" hangingPunct="1"/>
            <a:r>
              <a:rPr lang="it-IT" altLang="en-US" dirty="0" smtClean="0"/>
              <a:t>Ai funzionari ICCD con i quali ho condiviso tante esperienze (ed in particolare </a:t>
            </a:r>
            <a:r>
              <a:rPr lang="it-IT" altLang="en-US" dirty="0" smtClean="0">
                <a:solidFill>
                  <a:schemeClr val="accent2"/>
                </a:solidFill>
              </a:rPr>
              <a:t>Serenita Papaldo</a:t>
            </a:r>
            <a:r>
              <a:rPr lang="it-IT" altLang="en-US" dirty="0" smtClean="0"/>
              <a:t> e </a:t>
            </a:r>
            <a:r>
              <a:rPr lang="it-IT" altLang="en-US" dirty="0" smtClean="0">
                <a:solidFill>
                  <a:schemeClr val="accent2"/>
                </a:solidFill>
              </a:rPr>
              <a:t>Maria Ruggeri</a:t>
            </a:r>
            <a:r>
              <a:rPr lang="it-IT" altLang="en-US" dirty="0" smtClean="0"/>
              <a:t>) </a:t>
            </a:r>
          </a:p>
          <a:p>
            <a:pPr eaLnBrk="1" hangingPunct="1"/>
            <a:r>
              <a:rPr lang="it-IT" altLang="en-US" dirty="0" smtClean="0"/>
              <a:t>Un commosso ricordo al collega </a:t>
            </a:r>
            <a:r>
              <a:rPr lang="it-IT" altLang="en-US" dirty="0" smtClean="0">
                <a:solidFill>
                  <a:schemeClr val="accent2"/>
                </a:solidFill>
              </a:rPr>
              <a:t>Roberto Gagliardi</a:t>
            </a:r>
          </a:p>
          <a:p>
            <a:pPr eaLnBrk="1" hangingPunct="1"/>
            <a:r>
              <a:rPr lang="it-IT" altLang="en-US" dirty="0" smtClean="0"/>
              <a:t>Un commosso ricordo a </a:t>
            </a:r>
            <a:r>
              <a:rPr lang="it-IT" altLang="en-US" dirty="0" smtClean="0">
                <a:solidFill>
                  <a:schemeClr val="accent2"/>
                </a:solidFill>
              </a:rPr>
              <a:t>Oreste Ferrari</a:t>
            </a:r>
            <a:r>
              <a:rPr lang="it-IT" altLang="en-US" dirty="0" smtClean="0"/>
              <a:t>, che con tanta lungimiranza individuò gli obiettivi del Catalogo.</a:t>
            </a:r>
          </a:p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  <p:transition advClick="0" advTm="33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Rappresentare la conoscenza archeologica: dalla catalogazione cartacea al web semantico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81D4A160-33E2-44B0-A60E-4592BF452B4C}" type="slidenum">
              <a:rPr lang="it-IT" altLang="en-US"/>
              <a:pPr>
                <a:defRPr/>
              </a:pPr>
              <a:t>55</a:t>
            </a:fld>
            <a:endParaRPr lang="it-IT" alt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Grazie per l’ attenzione 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altLang="en-US" sz="44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t-IT" altLang="en-US" sz="44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altLang="en-US" sz="4400" smtClean="0">
                <a:solidFill>
                  <a:srgbClr val="FF0000"/>
                </a:solidFill>
              </a:rPr>
              <a:t>Domande?</a:t>
            </a:r>
          </a:p>
          <a:p>
            <a:pPr eaLnBrk="1" hangingPunct="1">
              <a:buFont typeface="Wingdings" pitchFamily="2" charset="2"/>
              <a:buNone/>
            </a:pPr>
            <a:endParaRPr lang="it-IT" altLang="en-US" sz="4400" smtClean="0">
              <a:solidFill>
                <a:srgbClr val="FF0000"/>
              </a:solidFill>
            </a:endParaRPr>
          </a:p>
        </p:txBody>
      </p:sp>
      <p:pic>
        <p:nvPicPr>
          <p:cNvPr id="43015" name="Picture 4" descr="oresteWithAtt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1877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D3562683-5042-4ED8-97CE-E75EC4350B8E}" type="slidenum">
              <a:rPr lang="it-IT" altLang="en-US"/>
              <a:pPr>
                <a:defRPr/>
              </a:pPr>
              <a:t>6</a:t>
            </a:fld>
            <a:endParaRPr lang="it-IT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Nasce l’ICCD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>
                <a:solidFill>
                  <a:schemeClr val="accent2"/>
                </a:solidFill>
              </a:rPr>
              <a:t>1964-67</a:t>
            </a:r>
            <a:endParaRPr lang="it-IT" altLang="en-US" smtClean="0"/>
          </a:p>
          <a:p>
            <a:pPr lvl="1" eaLnBrk="1" hangingPunct="1"/>
            <a:r>
              <a:rPr lang="it-IT" altLang="en-US" smtClean="0">
                <a:solidFill>
                  <a:schemeClr val="accent2"/>
                </a:solidFill>
              </a:rPr>
              <a:t>commissione di studio</a:t>
            </a:r>
            <a:r>
              <a:rPr lang="it-IT" altLang="en-US" smtClean="0"/>
              <a:t> sui problemi della catalogazione costituita dal CNR d’intesa col Ministero della P.I. (Argan)</a:t>
            </a:r>
          </a:p>
          <a:p>
            <a:pPr eaLnBrk="1" hangingPunct="1"/>
            <a:r>
              <a:rPr lang="it-IT" altLang="en-US" smtClean="0">
                <a:solidFill>
                  <a:schemeClr val="accent2"/>
                </a:solidFill>
              </a:rPr>
              <a:t>1969</a:t>
            </a:r>
            <a:endParaRPr lang="it-IT" altLang="en-US" smtClean="0"/>
          </a:p>
          <a:p>
            <a:pPr lvl="1" eaLnBrk="1" hangingPunct="1"/>
            <a:r>
              <a:rPr lang="it-IT" altLang="en-US" smtClean="0"/>
              <a:t>nasce  </a:t>
            </a:r>
            <a:r>
              <a:rPr lang="it-IT" altLang="en-US" smtClean="0">
                <a:solidFill>
                  <a:schemeClr val="accent2"/>
                </a:solidFill>
              </a:rPr>
              <a:t>l’Ufficio Centrale del Catalogo </a:t>
            </a:r>
            <a:r>
              <a:rPr lang="it-IT" altLang="en-US" smtClean="0"/>
              <a:t>(Ferrari) </a:t>
            </a:r>
          </a:p>
          <a:p>
            <a:pPr eaLnBrk="1" hangingPunct="1"/>
            <a:r>
              <a:rPr lang="it-IT" altLang="en-US" smtClean="0">
                <a:solidFill>
                  <a:schemeClr val="accent2"/>
                </a:solidFill>
              </a:rPr>
              <a:t>1975</a:t>
            </a:r>
            <a:endParaRPr lang="it-IT" altLang="en-US" smtClean="0"/>
          </a:p>
          <a:p>
            <a:pPr lvl="1" eaLnBrk="1" hangingPunct="1"/>
            <a:r>
              <a:rPr lang="it-IT" altLang="en-US" smtClean="0"/>
              <a:t>nasce il </a:t>
            </a:r>
            <a:r>
              <a:rPr lang="it-IT" altLang="en-US" smtClean="0">
                <a:solidFill>
                  <a:schemeClr val="accent2"/>
                </a:solidFill>
              </a:rPr>
              <a:t>Ministero dei Beni Culturali</a:t>
            </a:r>
            <a:endParaRPr lang="it-IT" altLang="en-US" smtClean="0"/>
          </a:p>
          <a:p>
            <a:pPr lvl="1" eaLnBrk="1" hangingPunct="1"/>
            <a:r>
              <a:rPr lang="it-IT" altLang="en-US" smtClean="0"/>
              <a:t>l’ Ufficio Centrale del Catalogo diventa  l’ </a:t>
            </a:r>
            <a:r>
              <a:rPr lang="it-IT" altLang="en-US" smtClean="0">
                <a:solidFill>
                  <a:schemeClr val="accent2"/>
                </a:solidFill>
              </a:rPr>
              <a:t>Istituto Centrale per il Catalogo e la Documentazione </a:t>
            </a:r>
            <a:r>
              <a:rPr lang="it-IT" altLang="en-US" smtClean="0"/>
              <a:t>(Ferrari)</a:t>
            </a:r>
          </a:p>
          <a:p>
            <a:pPr lvl="1" eaLnBrk="1" hangingPunct="1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993560618"/>
      </p:ext>
    </p:extLst>
  </p:cSld>
  <p:clrMapOvr>
    <a:masterClrMapping/>
  </p:clrMapOvr>
  <p:transition advClick="0" advTm="5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C6609CDD-3A35-4517-BB01-0374DD60B556}" type="slidenum">
              <a:rPr lang="it-IT" altLang="en-US"/>
              <a:pPr>
                <a:defRPr/>
              </a:pPr>
              <a:t>7</a:t>
            </a:fld>
            <a:endParaRPr lang="it-IT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Conoscere per conservare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È il concetto chiave che sta alla base del Catalogo</a:t>
            </a:r>
          </a:p>
          <a:p>
            <a:pPr eaLnBrk="1" hangingPunct="1"/>
            <a:r>
              <a:rPr lang="it-IT" altLang="en-US" smtClean="0"/>
              <a:t>La </a:t>
            </a:r>
            <a:r>
              <a:rPr lang="it-IT" altLang="en-US" i="1" smtClean="0">
                <a:solidFill>
                  <a:schemeClr val="accent2"/>
                </a:solidFill>
              </a:rPr>
              <a:t>conoscenza</a:t>
            </a:r>
            <a:r>
              <a:rPr lang="it-IT" altLang="en-US" smtClean="0"/>
              <a:t>:</a:t>
            </a:r>
          </a:p>
          <a:p>
            <a:pPr lvl="1" eaLnBrk="1" hangingPunct="1"/>
            <a:r>
              <a:rPr lang="it-IT" altLang="en-US" smtClean="0"/>
              <a:t>è il fattore fondamentale</a:t>
            </a:r>
          </a:p>
          <a:p>
            <a:pPr lvl="1" eaLnBrk="1" hangingPunct="1"/>
            <a:r>
              <a:rPr lang="it-IT" altLang="en-US" smtClean="0"/>
              <a:t>è un patrimonio dello studioso</a:t>
            </a:r>
          </a:p>
          <a:p>
            <a:pPr lvl="1" eaLnBrk="1" hangingPunct="1"/>
            <a:r>
              <a:rPr lang="it-IT" altLang="en-US" smtClean="0"/>
              <a:t>non viene comunicata esplicitamente agli altri</a:t>
            </a:r>
          </a:p>
          <a:p>
            <a:pPr eaLnBrk="1" hangingPunct="1"/>
            <a:r>
              <a:rPr lang="it-IT" altLang="en-US" smtClean="0"/>
              <a:t>Lo studioso è in grado di </a:t>
            </a:r>
            <a:r>
              <a:rPr lang="it-IT" altLang="en-US" i="1" smtClean="0">
                <a:solidFill>
                  <a:schemeClr val="accent2"/>
                </a:solidFill>
              </a:rPr>
              <a:t>contestualizzare</a:t>
            </a:r>
            <a:r>
              <a:rPr lang="it-IT" altLang="en-US" smtClean="0"/>
              <a:t> le informazioni</a:t>
            </a:r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F0F7FF16-7392-49F6-B2E7-F62763B5E1AF}" type="slidenum">
              <a:rPr lang="it-IT" altLang="en-US"/>
              <a:pPr>
                <a:defRPr/>
              </a:pPr>
              <a:t>8</a:t>
            </a:fld>
            <a:endParaRPr lang="it-IT" alt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La scheda cartacea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Compilata da esseri umani, è destinata ad un lettore umano</a:t>
            </a:r>
          </a:p>
          <a:p>
            <a:pPr eaLnBrk="1" hangingPunct="1"/>
            <a:r>
              <a:rPr lang="it-IT" altLang="en-US" smtClean="0"/>
              <a:t>La presenza di conoscenza tacita da parte dell’esperto non costituisce un problema</a:t>
            </a:r>
          </a:p>
          <a:p>
            <a:pPr eaLnBrk="1" hangingPunct="1"/>
            <a:r>
              <a:rPr lang="it-IT" altLang="en-US" smtClean="0"/>
              <a:t>Strutturazione dell’ informazione molto ridotta:</a:t>
            </a:r>
          </a:p>
          <a:p>
            <a:pPr lvl="1" eaLnBrk="1" hangingPunct="1"/>
            <a:r>
              <a:rPr lang="it-IT" altLang="en-US" smtClean="0"/>
              <a:t>suddivisione in sezioni contenenti informazioni semanticamente pertinenti  </a:t>
            </a:r>
          </a:p>
          <a:p>
            <a:pPr eaLnBrk="1" hangingPunct="1"/>
            <a:r>
              <a:rPr lang="it-IT" altLang="en-US" smtClean="0"/>
              <a:t>Informazioni talvolta ambigue o incoerenti</a:t>
            </a:r>
          </a:p>
          <a:p>
            <a:pPr eaLnBrk="1" hangingPunct="1"/>
            <a:r>
              <a:rPr lang="it-IT" altLang="en-US" smtClean="0"/>
              <a:t>Principio informatore: “</a:t>
            </a:r>
            <a:r>
              <a:rPr lang="it-IT" altLang="en-US" i="1" smtClean="0">
                <a:solidFill>
                  <a:schemeClr val="accent2"/>
                </a:solidFill>
              </a:rPr>
              <a:t>una scheda per ogni oggetto</a:t>
            </a:r>
            <a:r>
              <a:rPr lang="it-IT" altLang="en-US" smtClean="0"/>
              <a:t>”</a:t>
            </a:r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222375" cy="457200"/>
          </a:xfrm>
        </p:spPr>
        <p:txBody>
          <a:bodyPr/>
          <a:lstStyle/>
          <a:p>
            <a:pPr>
              <a:defRPr/>
            </a:pPr>
            <a:r>
              <a:rPr lang="it-IT" altLang="en-US"/>
              <a:t>Oreste Signore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248400"/>
            <a:ext cx="5832475" cy="457200"/>
          </a:xfrm>
        </p:spPr>
        <p:txBody>
          <a:bodyPr/>
          <a:lstStyle/>
          <a:p>
            <a:pPr>
              <a:defRPr/>
            </a:pPr>
            <a:r>
              <a:rPr lang="it-IT" dirty="0"/>
              <a:t>Catalogazione e rappresentazione della conoscenza: dalla scheda cartacea al web semantico</a:t>
            </a:r>
            <a:endParaRPr lang="it-IT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248400"/>
            <a:ext cx="501650" cy="457200"/>
          </a:xfrm>
        </p:spPr>
        <p:txBody>
          <a:bodyPr/>
          <a:lstStyle/>
          <a:p>
            <a:pPr>
              <a:defRPr/>
            </a:pPr>
            <a:fld id="{E8C180CD-E365-4BEB-910C-73D07CC7F741}" type="slidenum">
              <a:rPr lang="it-IT" altLang="en-US"/>
              <a:pPr>
                <a:defRPr/>
              </a:pPr>
              <a:t>9</a:t>
            </a:fld>
            <a:endParaRPr lang="it-IT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Quanti tipi di scheda? (1)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>Beni mobili</a:t>
            </a:r>
          </a:p>
          <a:p>
            <a:pPr lvl="1" eaLnBrk="1" hangingPunct="1"/>
            <a:r>
              <a:rPr lang="it-IT" altLang="en-US" dirty="0" smtClean="0"/>
              <a:t>RA 	(reperto archeologico)</a:t>
            </a:r>
          </a:p>
          <a:p>
            <a:pPr lvl="1" eaLnBrk="1" hangingPunct="1"/>
            <a:r>
              <a:rPr lang="it-IT" altLang="en-US" dirty="0" smtClean="0"/>
              <a:t>OA 	(opera d’arte)</a:t>
            </a:r>
          </a:p>
          <a:p>
            <a:pPr lvl="1" eaLnBrk="1" hangingPunct="1"/>
            <a:r>
              <a:rPr lang="it-IT" altLang="en-US" dirty="0" smtClean="0"/>
              <a:t>N 	(numismatica)</a:t>
            </a:r>
          </a:p>
          <a:p>
            <a:pPr lvl="1" eaLnBrk="1" hangingPunct="1"/>
            <a:r>
              <a:rPr lang="it-IT" altLang="en-US" dirty="0" smtClean="0"/>
              <a:t>E 	(etnografia)</a:t>
            </a:r>
          </a:p>
          <a:p>
            <a:pPr lvl="1" eaLnBrk="1" hangingPunct="1"/>
            <a:r>
              <a:rPr lang="it-IT" altLang="en-US" dirty="0" smtClean="0"/>
              <a:t>MI 	(matrice d’incisione)</a:t>
            </a:r>
          </a:p>
          <a:p>
            <a:pPr lvl="1" eaLnBrk="1" hangingPunct="1"/>
            <a:r>
              <a:rPr lang="it-IT" altLang="en-US" dirty="0" smtClean="0"/>
              <a:t>D	(disegni)</a:t>
            </a:r>
          </a:p>
          <a:p>
            <a:pPr lvl="1" eaLnBrk="1" hangingPunct="1"/>
            <a:r>
              <a:rPr lang="it-IT" altLang="en-US" dirty="0" smtClean="0"/>
              <a:t>S		(stampe)</a:t>
            </a:r>
          </a:p>
        </p:txBody>
      </p:sp>
    </p:spTree>
  </p:cSld>
  <p:clrMapOvr>
    <a:masterClrMapping/>
  </p:clrMapOvr>
  <p:transition advClick="0" advTm="4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3260</Words>
  <Application>Microsoft Office PowerPoint</Application>
  <PresentationFormat>On-screen Show (4:3)</PresentationFormat>
  <Paragraphs>628</Paragraphs>
  <Slides>55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Default Design</vt:lpstr>
      <vt:lpstr>Equation</vt:lpstr>
      <vt:lpstr>Catalogazione e rappresentazione della conoscenza: dalla scheda cartacea   al web semantico  Seminario LIMES, 29 marzo 2019 </vt:lpstr>
      <vt:lpstr>C’era una volta... (1)</vt:lpstr>
      <vt:lpstr>C’era una volta... (2)</vt:lpstr>
      <vt:lpstr>C’era una volta... (3)</vt:lpstr>
      <vt:lpstr>C’era una volta... (4)</vt:lpstr>
      <vt:lpstr>Nasce l’ICCD</vt:lpstr>
      <vt:lpstr>Conoscere per conservare</vt:lpstr>
      <vt:lpstr>La scheda cartacea</vt:lpstr>
      <vt:lpstr>Quanti tipi di scheda? (1)</vt:lpstr>
      <vt:lpstr>Quanti tipi di scheda? (2)</vt:lpstr>
      <vt:lpstr>Quanti tipi di scheda? (3)</vt:lpstr>
      <vt:lpstr>Quanti tipi di scheda? (4)</vt:lpstr>
      <vt:lpstr>Perché tanti tipi di schede?</vt:lpstr>
      <vt:lpstr>Le prime esperienze informatiche</vt:lpstr>
      <vt:lpstr>Ricordiamo sempre...</vt:lpstr>
      <vt:lpstr>Verso quale ambiente orientarsi?</vt:lpstr>
      <vt:lpstr>Un approccio unificante</vt:lpstr>
      <vt:lpstr>La scelta</vt:lpstr>
      <vt:lpstr>L’oggetto di catalogazione</vt:lpstr>
      <vt:lpstr>Il modello di oggetto</vt:lpstr>
      <vt:lpstr>Oggetto semplice</vt:lpstr>
      <vt:lpstr>Oggetto complesso</vt:lpstr>
      <vt:lpstr>Aggregazione di oggetti</vt:lpstr>
      <vt:lpstr>Le relazioni tra le schede</vt:lpstr>
      <vt:lpstr>Esempio di riferimento verticale</vt:lpstr>
      <vt:lpstr>Esempio di riferimento orizzontale</vt:lpstr>
      <vt:lpstr>La strutturazione: le grandi categorie</vt:lpstr>
      <vt:lpstr>Strutturazione: campi, sottocampi... </vt:lpstr>
      <vt:lpstr>... e paragrafi</vt:lpstr>
      <vt:lpstr>Oggetto e soggetto</vt:lpstr>
      <vt:lpstr>Un esempio di scheda</vt:lpstr>
      <vt:lpstr>I principi informatori</vt:lpstr>
      <vt:lpstr>Le luci</vt:lpstr>
      <vt:lpstr>Le ombre</vt:lpstr>
      <vt:lpstr>I limiti dell’ approccio</vt:lpstr>
      <vt:lpstr>I vincoli</vt:lpstr>
      <vt:lpstr>Formidabili quegli anni…</vt:lpstr>
      <vt:lpstr>Beh, nessuno è perfetto!</vt:lpstr>
      <vt:lpstr>La “Web Revolution”</vt:lpstr>
      <vt:lpstr>Uno schema comune di metadati</vt:lpstr>
      <vt:lpstr>Lo standard Dublin Core</vt:lpstr>
      <vt:lpstr>Ragionando su Dublin Core…</vt:lpstr>
      <vt:lpstr>Dublin Core è sufficiente?</vt:lpstr>
      <vt:lpstr>Un approccio ontologico</vt:lpstr>
      <vt:lpstr>Perché un approccio ontologico?</vt:lpstr>
      <vt:lpstr>Un esempio: l’approccio catalografico classico</vt:lpstr>
      <vt:lpstr>Il Web Semantico</vt:lpstr>
      <vt:lpstr>La struttura astratta della scheda</vt:lpstr>
      <vt:lpstr>Dalla scheda all’ontologia</vt:lpstr>
      <vt:lpstr>MiBAC: Cultural-ON</vt:lpstr>
      <vt:lpstr>Un nuovo scenario?</vt:lpstr>
      <vt:lpstr>… o nihil sub sole novi?</vt:lpstr>
      <vt:lpstr>Conclusioni</vt:lpstr>
      <vt:lpstr>Ringraziamenti</vt:lpstr>
      <vt:lpstr>Grazie per l’ attenzione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Oreste Signore</dc:creator>
  <cp:lastModifiedBy>Oreste Signore</cp:lastModifiedBy>
  <cp:revision>128</cp:revision>
  <cp:lastPrinted>2019-03-29T00:11:41Z</cp:lastPrinted>
  <dcterms:created xsi:type="dcterms:W3CDTF">1601-01-01T00:00:00Z</dcterms:created>
  <dcterms:modified xsi:type="dcterms:W3CDTF">2019-04-03T23:00:36Z</dcterms:modified>
</cp:coreProperties>
</file>