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7" r:id="rId2"/>
    <p:sldId id="401" r:id="rId3"/>
    <p:sldId id="403" r:id="rId4"/>
    <p:sldId id="404" r:id="rId5"/>
    <p:sldId id="405" r:id="rId6"/>
    <p:sldId id="420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6" r:id="rId16"/>
    <p:sldId id="407" r:id="rId17"/>
    <p:sldId id="408" r:id="rId18"/>
    <p:sldId id="409" r:id="rId19"/>
    <p:sldId id="410" r:id="rId20"/>
    <p:sldId id="423" r:id="rId21"/>
    <p:sldId id="424" r:id="rId22"/>
    <p:sldId id="421" r:id="rId23"/>
    <p:sldId id="411" r:id="rId24"/>
    <p:sldId id="417" r:id="rId25"/>
    <p:sldId id="418" r:id="rId26"/>
    <p:sldId id="412" r:id="rId27"/>
    <p:sldId id="413" r:id="rId28"/>
    <p:sldId id="414" r:id="rId29"/>
    <p:sldId id="415" r:id="rId30"/>
    <p:sldId id="419" r:id="rId31"/>
    <p:sldId id="416" r:id="rId32"/>
  </p:sldIdLst>
  <p:sldSz cx="9144000" cy="6858000" type="screen4x3"/>
  <p:notesSz cx="9928225" cy="6797675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3333FF"/>
    <a:srgbClr val="8B0A06"/>
    <a:srgbClr val="CC04A6"/>
    <a:srgbClr val="A8188D"/>
    <a:srgbClr val="FF0000"/>
    <a:srgbClr val="408000"/>
    <a:srgbClr val="B91807"/>
    <a:srgbClr val="E55C1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7" autoAdjust="0"/>
  </p:normalViewPr>
  <p:slideViewPr>
    <p:cSldViewPr snapToGrid="0" snapToObjects="1">
      <p:cViewPr>
        <p:scale>
          <a:sx n="119" d="100"/>
          <a:sy n="119" d="100"/>
        </p:scale>
        <p:origin x="-140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0" d="100"/>
          <a:sy n="50" d="100"/>
        </p:scale>
        <p:origin x="-2706" y="-90"/>
      </p:cViewPr>
      <p:guideLst>
        <p:guide orient="horz" pos="2142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4301205" cy="3402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659" y="3"/>
            <a:ext cx="4301205" cy="3402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BAE89D-3C05-4C9C-B63F-53BD092BAB01}" type="datetimeFigureOut">
              <a:rPr lang="it-IT"/>
              <a:pPr>
                <a:defRPr/>
              </a:pPr>
              <a:t>10/05/2019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6456380"/>
            <a:ext cx="4301205" cy="3402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659" y="6456380"/>
            <a:ext cx="4301205" cy="3402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EF7128-5EA3-4B90-9D59-5CE40E39422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5856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4301205" cy="34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659" y="3"/>
            <a:ext cx="4301205" cy="34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AB0488B-E37F-40F7-B1E5-16DA6E4CDEED}" type="datetimeFigureOut">
              <a:rPr lang="it-IT"/>
              <a:pPr>
                <a:defRPr/>
              </a:pPr>
              <a:t>10/05/2019</a:t>
            </a:fld>
            <a:endParaRPr lang="it-IT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588" y="3229279"/>
            <a:ext cx="7943053" cy="305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6456380"/>
            <a:ext cx="4301205" cy="34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659" y="6456380"/>
            <a:ext cx="4301205" cy="34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A5DF02E-34D0-4C76-9E77-E80A729B13E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1479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642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9412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6164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7214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8688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658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803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504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7644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475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86888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12845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4721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1469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34126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34126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869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506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285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07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07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0153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2929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937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CEF71-1E65-40BF-8287-6CDBA2C14A34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184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07FCD6-104F-433B-9590-2FC0AD0EC5BA}" type="datetime1">
              <a:rPr lang="it-IT"/>
              <a:pPr>
                <a:defRPr/>
              </a:pPr>
              <a:t>10/05/2019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0EBE5-7B21-4232-B5CA-24E2E32825B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300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75C8391-695B-4D0F-9875-03DDCB3DEBB8}" type="datetime1">
              <a:rPr lang="it-IT"/>
              <a:pPr>
                <a:defRPr/>
              </a:pPr>
              <a:t>10/05/2019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EA90A-5534-4CB8-B073-2E840BA96A8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138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5CFD0BC-17B2-4EE4-B6FC-FB0106AC93E5}" type="datetime1">
              <a:rPr lang="it-IT"/>
              <a:pPr>
                <a:defRPr/>
              </a:pPr>
              <a:t>10/05/2019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A7CA9-FC75-4DB4-B4B2-FDAD9B67063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1389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48371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1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 b="1" i="0" baseline="0">
                <a:solidFill>
                  <a:srgbClr val="0606BA"/>
                </a:solidFill>
                <a:latin typeface="Comic Sans MS" pitchFamily="66" charset="0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rgbClr val="FF0000"/>
              </a:buClr>
              <a:buFont typeface="Wingdings" pitchFamily="2" charset="2"/>
              <a:buChar char="v"/>
              <a:defRPr sz="2800" b="1" i="0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ü"/>
              <a:defRPr sz="2400" b="1" i="0" baseline="0">
                <a:solidFill>
                  <a:srgbClr val="0C28B4"/>
                </a:solidFill>
                <a:latin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 b="1" i="0" baseline="0"/>
            </a:lvl3pPr>
            <a:lvl4pPr>
              <a:defRPr b="1" i="1" baseline="0"/>
            </a:lvl4pPr>
            <a:lvl5pPr>
              <a:defRPr b="0" i="1" baseline="0"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CCD274F-9777-4A32-9A9B-52B9ADDBDC10}" type="datetime1">
              <a:rPr lang="it-IT" smtClean="0"/>
              <a:pPr>
                <a:defRPr/>
              </a:pPr>
              <a:t>10/05/2019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791200" y="6347759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150659" y="6347758"/>
            <a:ext cx="48409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‹#›</a:t>
            </a:fld>
            <a:endParaRPr lang="it-IT" dirty="0"/>
          </a:p>
        </p:txBody>
      </p:sp>
      <p:pic>
        <p:nvPicPr>
          <p:cNvPr id="7" name="Picture 2" descr="E:\websites\w3c\talks\2014\handimatica2014\slidy\itlogo-20010115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858" y="6395892"/>
            <a:ext cx="1700784" cy="31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Apache24\htdocs\websites\w3c\talks\2013\lod\images\sw-cub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432" y="6264275"/>
            <a:ext cx="4000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333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C79BFB-A889-4026-BF72-248E9391FD15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746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AEF87F0-B733-422D-82FF-4B7952D04A69}" type="datetime1">
              <a:rPr lang="it-IT"/>
              <a:pPr>
                <a:defRPr/>
              </a:pPr>
              <a:t>10/05/2019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06B22-A5E9-4AE7-AD1D-33D6EE99E28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554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7" descr="ware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/>
          <a:stretch>
            <a:fillRect/>
          </a:stretch>
        </p:blipFill>
        <p:spPr bwMode="auto">
          <a:xfrm>
            <a:off x="3341688" y="6126163"/>
            <a:ext cx="58023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~1\alendo\IMPOST~1\Temp\VMwareDnD\000022d5\Immagine 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232525"/>
            <a:ext cx="1152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EFA305-C769-4551-A768-AD9F70171685}" type="datetime1">
              <a:rPr lang="it-IT"/>
              <a:pPr>
                <a:defRPr/>
              </a:pPr>
              <a:t>10/05/2019</a:t>
            </a:fld>
            <a:endParaRPr lang="it-IT"/>
          </a:p>
        </p:txBody>
      </p:sp>
      <p:sp>
        <p:nvSpPr>
          <p:cNvPr id="8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2438E-FE7F-4F7B-9601-19E44B5524D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975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7" descr="ware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/>
          <a:stretch>
            <a:fillRect/>
          </a:stretch>
        </p:blipFill>
        <p:spPr bwMode="auto">
          <a:xfrm>
            <a:off x="3341688" y="6126163"/>
            <a:ext cx="58023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~1\alendo\IMPOST~1\Temp\VMwareDnD\000022d5\Immagine 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232525"/>
            <a:ext cx="1152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9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D1C561C-A669-4E7D-904F-741CFF69DA6C}" type="datetime1">
              <a:rPr lang="it-IT"/>
              <a:pPr>
                <a:defRPr/>
              </a:pPr>
              <a:t>10/05/2019</a:t>
            </a:fld>
            <a:endParaRPr lang="it-IT"/>
          </a:p>
        </p:txBody>
      </p:sp>
      <p:sp>
        <p:nvSpPr>
          <p:cNvPr id="10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79DA8-12EF-435F-8B0A-B1EEF5C863A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5265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7" descr="ware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/>
          <a:stretch>
            <a:fillRect/>
          </a:stretch>
        </p:blipFill>
        <p:spPr bwMode="auto">
          <a:xfrm>
            <a:off x="3341688" y="6126163"/>
            <a:ext cx="58023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C:\DOCUME~1\alendo\IMPOST~1\Temp\VMwareDnD\000022d5\Immagine 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232525"/>
            <a:ext cx="1152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5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612498-05A3-40BA-B0E9-3182277FE4FF}" type="datetime1">
              <a:rPr lang="it-IT"/>
              <a:pPr>
                <a:defRPr/>
              </a:pPr>
              <a:t>10/05/2019</a:t>
            </a:fld>
            <a:endParaRPr lang="it-IT"/>
          </a:p>
        </p:txBody>
      </p:sp>
      <p:sp>
        <p:nvSpPr>
          <p:cNvPr id="6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BC863-63A6-4653-8E50-3A9956FCE58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17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F707035-557A-42D7-9DE6-3C7D52C08566}" type="datetime1">
              <a:rPr lang="it-IT"/>
              <a:pPr>
                <a:defRPr/>
              </a:pPr>
              <a:t>10/05/2019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C0DCA-8AEE-47A1-8F01-F435D62EAA6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78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070BB4A-9FF0-4E1C-A655-F657CD9AEC4D}" type="datetime1">
              <a:rPr lang="it-IT"/>
              <a:pPr>
                <a:defRPr/>
              </a:pPr>
              <a:t>10/05/2019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32738-9555-46A3-9C78-E9083A0CDD0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909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C79BFB-A889-4026-BF72-248E9391FD1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pic>
        <p:nvPicPr>
          <p:cNvPr id="1030" name="Picture 3" descr="C:\DOCUME~1\alendo\IMPOST~1\Temp\VMwareDnD\000022d5\Immagine 1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232525"/>
            <a:ext cx="1152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3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  <p:sldLayoutId id="214748403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estesignore.eu/education/lim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://www.orestesignore.eu/talks/2019/sw/lod.pdf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df.fi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8.jpeg"/><Relationship Id="rId4" Type="http://schemas.openxmlformats.org/officeDocument/2006/relationships/hyperlink" Target="http://www.seco.tkk.fi/publications/2014/hyvonen-et-al-ldf-2014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w3c.it/talks/2013/lod/images/proposal.gif" TargetMode="External"/><Relationship Id="rId7" Type="http://schemas.openxmlformats.org/officeDocument/2006/relationships/hyperlink" Target="http://esw.w3.org/topic/SweoIG/TaskForces/CommunityProjects/LinkingOpenDat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.org/2013/data/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://www.w3.org/2001/sw/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://www.w3.org/Talks/WWW94Tim/" TargetMode="External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linkeddatabook.com/book" TargetMode="External"/><Relationship Id="rId3" Type="http://schemas.openxmlformats.org/officeDocument/2006/relationships/hyperlink" Target="http://www.w3.org/DesignIssues/LinkedData.html" TargetMode="External"/><Relationship Id="rId7" Type="http://schemas.openxmlformats.org/officeDocument/2006/relationships/hyperlink" Target="http://tomheath.com/papers/bizer-heath-berners-lee-ijswis-linked-data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nkeddata.org/" TargetMode="External"/><Relationship Id="rId5" Type="http://schemas.openxmlformats.org/officeDocument/2006/relationships/hyperlink" Target="http://esw.w3.org/LinkedData" TargetMode="External"/><Relationship Id="rId4" Type="http://schemas.openxmlformats.org/officeDocument/2006/relationships/hyperlink" Target="http://www.ted.com/talks/tim_berners_lee_on_the_next_web.html" TargetMode="External"/><Relationship Id="rId9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restesignore.eu/talks/2019/sw/lod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nkeddata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www.w3.org/standards/semanticweb/dat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DesignIssues/LinkedData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7"/>
          <p:cNvSpPr txBox="1">
            <a:spLocks noChangeArrowheads="1"/>
          </p:cNvSpPr>
          <p:nvPr/>
        </p:nvSpPr>
        <p:spPr bwMode="auto">
          <a:xfrm>
            <a:off x="524013" y="563246"/>
            <a:ext cx="8140518" cy="707886"/>
          </a:xfrm>
          <a:prstGeom prst="rect">
            <a:avLst/>
          </a:prstGeom>
          <a:noFill/>
          <a:ln w="25400" cmpd="sng">
            <a:solidFill>
              <a:srgbClr val="C00000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 dirty="0" err="1" smtClean="0">
                <a:hlinkClick r:id="rId3"/>
              </a:rPr>
              <a:t>Seminari</a:t>
            </a:r>
            <a:r>
              <a:rPr lang="en-US" sz="2000" b="1" dirty="0" smtClean="0">
                <a:hlinkClick r:id="rId3"/>
              </a:rPr>
              <a:t> LIMES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>Pisa, </a:t>
            </a:r>
            <a:r>
              <a:rPr lang="en-US" sz="2000" b="1" dirty="0" err="1" smtClean="0"/>
              <a:t>marzo-maggio</a:t>
            </a:r>
            <a:r>
              <a:rPr lang="en-US" sz="2000" b="1" dirty="0" smtClean="0"/>
              <a:t> 2019</a:t>
            </a:r>
            <a:endParaRPr lang="en-US" altLang="it-IT" sz="1400" b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531859" y="2092057"/>
            <a:ext cx="8124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it-IT" altLang="it-IT" sz="2400" b="1" dirty="0" smtClean="0">
                <a:solidFill>
                  <a:srgbClr val="C00000"/>
                </a:solidFill>
                <a:latin typeface="Comic Sans MS" pitchFamily="66" charset="0"/>
              </a:rPr>
              <a:t>Linked Open Data</a:t>
            </a:r>
            <a:endParaRPr lang="en-US" altLang="it-IT" sz="2400" b="1" dirty="0">
              <a:solidFill>
                <a:srgbClr val="8B0A06"/>
              </a:solidFill>
              <a:latin typeface="Arial" charset="0"/>
            </a:endParaRPr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524013" y="3056434"/>
            <a:ext cx="8266113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it-IT" sz="2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Oreste Signore</a:t>
            </a:r>
          </a:p>
          <a:p>
            <a:pPr algn="ctr">
              <a:buFont typeface="Arial" charset="0"/>
              <a:buNone/>
            </a:pPr>
            <a:r>
              <a:rPr lang="it-IT" alt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(già W3C Italy)</a:t>
            </a:r>
            <a:endParaRPr lang="en-US" altLang="it-I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E:\websites\w3c\talks\2014\handimatica2014\slidy\itlogo-200101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090" y="6072883"/>
            <a:ext cx="26574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8669" y="4430586"/>
            <a:ext cx="6024791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3333FF"/>
                </a:solidFill>
                <a:latin typeface="+mn-lt"/>
              </a:rPr>
              <a:t>Slides at: </a:t>
            </a:r>
            <a:r>
              <a:rPr lang="it-IT" sz="1600" b="1" dirty="0" smtClean="0">
                <a:solidFill>
                  <a:srgbClr val="3333FF"/>
                </a:solidFill>
                <a:latin typeface="+mn-lt"/>
                <a:hlinkClick r:id="rId5"/>
              </a:rPr>
              <a:t>http://www.orestesignore.eu/talks/2019/sw/lod.pdf</a:t>
            </a:r>
            <a:endParaRPr lang="it-IT" sz="1600" b="1" dirty="0">
              <a:solidFill>
                <a:srgbClr val="3333FF"/>
              </a:solidFill>
              <a:latin typeface="+mn-lt"/>
            </a:endParaRPr>
          </a:p>
        </p:txBody>
      </p:sp>
      <p:pic>
        <p:nvPicPr>
          <p:cNvPr id="9218" name="Picture 2" descr="E:\websites\w3c\talks\2013\lod\images\sw-vert-w3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564" y="5420420"/>
            <a:ext cx="128587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LOD: principle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92353" cy="4525963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514350" indent="-457200">
              <a:defRPr/>
            </a:pPr>
            <a:endParaRPr lang="it-IT" dirty="0" smtClean="0"/>
          </a:p>
          <a:p>
            <a:pPr marL="514350" indent="-457200">
              <a:defRPr/>
            </a:pPr>
            <a:endParaRPr lang="it-IT" dirty="0" smtClean="0"/>
          </a:p>
          <a:p>
            <a:pPr marL="514350" indent="-457200">
              <a:defRPr/>
            </a:pPr>
            <a:r>
              <a:rPr lang="it-IT" dirty="0" smtClean="0"/>
              <a:t>URI identify:</a:t>
            </a:r>
          </a:p>
          <a:p>
            <a:pPr lvl="1">
              <a:defRPr/>
            </a:pPr>
            <a:r>
              <a:rPr lang="it-IT" dirty="0" smtClean="0"/>
              <a:t>Documents and digital contents available on the Web</a:t>
            </a:r>
          </a:p>
          <a:p>
            <a:pPr lvl="1">
              <a:defRPr/>
            </a:pPr>
            <a:r>
              <a:rPr lang="it-IT" dirty="0" smtClean="0">
                <a:solidFill>
                  <a:srgbClr val="FF0000"/>
                </a:solidFill>
              </a:rPr>
              <a:t>Real objects </a:t>
            </a:r>
            <a:r>
              <a:rPr lang="it-IT" dirty="0" smtClean="0"/>
              <a:t>and </a:t>
            </a:r>
            <a:r>
              <a:rPr lang="it-IT" dirty="0" smtClean="0">
                <a:solidFill>
                  <a:srgbClr val="FF0000"/>
                </a:solidFill>
              </a:rPr>
              <a:t>abstract concepts</a:t>
            </a:r>
          </a:p>
          <a:p>
            <a:pPr marL="514350" indent="-457200">
              <a:defRPr/>
            </a:pPr>
            <a:r>
              <a:rPr lang="it-IT" dirty="0" smtClean="0"/>
              <a:t>Only </a:t>
            </a:r>
            <a:r>
              <a:rPr lang="it-IT" i="1" dirty="0"/>
              <a:t>HTTP URI</a:t>
            </a:r>
            <a:r>
              <a:rPr lang="it-IT" dirty="0"/>
              <a:t>, </a:t>
            </a:r>
            <a:r>
              <a:rPr lang="it-IT" dirty="0" smtClean="0"/>
              <a:t>not other schemas like URN or </a:t>
            </a:r>
            <a:r>
              <a:rPr lang="it-IT" dirty="0"/>
              <a:t>DOI, </a:t>
            </a:r>
            <a:r>
              <a:rPr lang="it-IT" dirty="0" smtClean="0"/>
              <a:t>because:</a:t>
            </a:r>
          </a:p>
          <a:p>
            <a:pPr lvl="1">
              <a:defRPr/>
            </a:pPr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a simple way to create </a:t>
            </a:r>
            <a:r>
              <a:rPr lang="en-US" dirty="0">
                <a:solidFill>
                  <a:srgbClr val="FF0000"/>
                </a:solidFill>
              </a:rPr>
              <a:t>globally unique names </a:t>
            </a:r>
            <a:r>
              <a:rPr lang="en-US" dirty="0"/>
              <a:t>in a </a:t>
            </a:r>
            <a:r>
              <a:rPr lang="en-US" dirty="0">
                <a:solidFill>
                  <a:srgbClr val="FF0000"/>
                </a:solidFill>
              </a:rPr>
              <a:t>decentralized fashion</a:t>
            </a:r>
            <a:r>
              <a:rPr lang="en-US" dirty="0"/>
              <a:t>, as every owner of a domain name, or delegate of the domain name owner, may create new </a:t>
            </a:r>
            <a:r>
              <a:rPr lang="en-US" dirty="0" smtClean="0"/>
              <a:t>URI </a:t>
            </a:r>
            <a:r>
              <a:rPr lang="it-IT" dirty="0" smtClean="0"/>
              <a:t>references</a:t>
            </a:r>
          </a:p>
          <a:p>
            <a:pPr lvl="1">
              <a:defRPr/>
            </a:pPr>
            <a:r>
              <a:rPr lang="en-US" dirty="0"/>
              <a:t>They serve not just as a name but also as a </a:t>
            </a:r>
            <a:r>
              <a:rPr lang="en-US" dirty="0">
                <a:solidFill>
                  <a:srgbClr val="FF0000"/>
                </a:solidFill>
              </a:rPr>
              <a:t>means of accessing information</a:t>
            </a:r>
            <a:r>
              <a:rPr lang="en-US" dirty="0"/>
              <a:t> describing the </a:t>
            </a:r>
            <a:r>
              <a:rPr lang="it-IT" dirty="0"/>
              <a:t>identified entity</a:t>
            </a:r>
            <a:endParaRPr lang="it-IT" dirty="0" smtClean="0"/>
          </a:p>
          <a:p>
            <a:pPr lvl="1">
              <a:defRPr/>
            </a:pPr>
            <a:endParaRPr lang="it-IT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65C97-E81B-44FE-A53B-7ED3BABA28F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533" name="Picture 2" descr="Get a 5* m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32" y="40005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6012" y="1567189"/>
            <a:ext cx="5317481" cy="52322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marL="57150" indent="0"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as names for things</a:t>
            </a:r>
          </a:p>
        </p:txBody>
      </p:sp>
    </p:spTree>
    <p:extLst>
      <p:ext uri="{BB962C8B-B14F-4D97-AF65-F5344CB8AC3E}">
        <p14:creationId xmlns:p14="http://schemas.microsoft.com/office/powerpoint/2010/main" val="187874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LOD: principle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92353" cy="4525963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 dirty="0" smtClean="0"/>
              <a:t> </a:t>
            </a:r>
          </a:p>
          <a:p>
            <a:pPr marL="57150" indent="0">
              <a:buNone/>
              <a:defRPr/>
            </a:pPr>
            <a:endParaRPr lang="en-US" dirty="0" smtClean="0"/>
          </a:p>
          <a:p>
            <a:r>
              <a:rPr lang="it-IT" dirty="0" smtClean="0"/>
              <a:t>HTTP is the universal protocol to access Web resources</a:t>
            </a:r>
          </a:p>
          <a:p>
            <a:r>
              <a:rPr lang="it-IT" dirty="0" smtClean="0"/>
              <a:t>All HTTP </a:t>
            </a:r>
            <a:r>
              <a:rPr lang="it-IT" dirty="0"/>
              <a:t>URI </a:t>
            </a:r>
            <a:r>
              <a:rPr lang="it-IT" dirty="0" smtClean="0"/>
              <a:t>must be “</a:t>
            </a:r>
            <a:r>
              <a:rPr lang="it-IT" i="1" dirty="0" smtClean="0">
                <a:solidFill>
                  <a:srgbClr val="FF0000"/>
                </a:solidFill>
              </a:rPr>
              <a:t>dereferenceable</a:t>
            </a:r>
            <a:r>
              <a:rPr lang="it-IT" dirty="0"/>
              <a:t>” </a:t>
            </a:r>
          </a:p>
          <a:p>
            <a:r>
              <a:rPr lang="it-IT" dirty="0" smtClean="0"/>
              <a:t>When URIs identify real objects, it’s essential distinguish objects from documents that describe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65C97-E81B-44FE-A53B-7ED3BABA28F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533" name="Picture 2" descr="Get a 5* m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32" y="40005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1732" y="1586593"/>
            <a:ext cx="7825068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57150" indent="0"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 URIs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so that people can look up those names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9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LOD: principle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92353" cy="4525963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 dirty="0" smtClean="0"/>
              <a:t> </a:t>
            </a:r>
          </a:p>
          <a:p>
            <a:pPr marL="57150" indent="0">
              <a:buNone/>
              <a:defRPr/>
            </a:pPr>
            <a:endParaRPr lang="en-US" dirty="0"/>
          </a:p>
          <a:p>
            <a:pPr marL="57150" indent="0">
              <a:buNone/>
              <a:defRPr/>
            </a:pPr>
            <a:endParaRPr lang="en-US" dirty="0" smtClean="0"/>
          </a:p>
          <a:p>
            <a:pPr marL="57150" indent="0">
              <a:buNone/>
              <a:defRPr/>
            </a:pPr>
            <a:endParaRPr lang="en-US" dirty="0" smtClean="0"/>
          </a:p>
          <a:p>
            <a:r>
              <a:rPr lang="it-IT" dirty="0" smtClean="0"/>
              <a:t>Use a single </a:t>
            </a:r>
            <a:r>
              <a:rPr lang="it-IT" dirty="0" smtClean="0">
                <a:solidFill>
                  <a:srgbClr val="FF0000"/>
                </a:solidFill>
              </a:rPr>
              <a:t>data model </a:t>
            </a:r>
            <a:r>
              <a:rPr lang="it-IT" dirty="0" smtClean="0"/>
              <a:t>to publish data on the Web: </a:t>
            </a:r>
            <a:r>
              <a:rPr lang="it-IT" i="1" dirty="0" smtClean="0">
                <a:solidFill>
                  <a:srgbClr val="FF0000"/>
                </a:solidFill>
              </a:rPr>
              <a:t>RDF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 smtClean="0"/>
              <a:t>RDF </a:t>
            </a:r>
            <a:r>
              <a:rPr lang="it-IT" dirty="0"/>
              <a:t>data model </a:t>
            </a:r>
            <a:r>
              <a:rPr lang="it-IT" dirty="0" smtClean="0"/>
              <a:t>is very </a:t>
            </a:r>
            <a:r>
              <a:rPr lang="it-IT" dirty="0" smtClean="0">
                <a:solidFill>
                  <a:srgbClr val="FF0000"/>
                </a:solidFill>
              </a:rPr>
              <a:t>simple</a:t>
            </a:r>
            <a:r>
              <a:rPr lang="it-IT" dirty="0" smtClean="0"/>
              <a:t> and strictly </a:t>
            </a:r>
            <a:r>
              <a:rPr lang="it-IT" dirty="0" smtClean="0">
                <a:solidFill>
                  <a:srgbClr val="FF0000"/>
                </a:solidFill>
              </a:rPr>
              <a:t>coherent</a:t>
            </a:r>
            <a:r>
              <a:rPr lang="it-IT" dirty="0" smtClean="0"/>
              <a:t> with Web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65C97-E81B-44FE-A53B-7ED3BABA28F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533" name="Picture 2" descr="Get a 5* m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32" y="40005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8737" y="2013857"/>
            <a:ext cx="7453520" cy="138499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When someone looks up a URI, provide useful information, using the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(RDF*, SPARQL)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81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LOD: principle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92353" cy="4525963"/>
          </a:xfrm>
        </p:spPr>
        <p:txBody>
          <a:bodyPr>
            <a:normAutofit fontScale="92500" lnSpcReduction="20000"/>
          </a:bodyPr>
          <a:lstStyle/>
          <a:p>
            <a:pPr marL="57150" indent="0"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57150" indent="0">
              <a:buNone/>
              <a:defRPr/>
            </a:pPr>
            <a:endParaRPr lang="en-US" dirty="0">
              <a:solidFill>
                <a:srgbClr val="C00000"/>
              </a:solidFill>
            </a:endParaRPr>
          </a:p>
          <a:p>
            <a:pPr marL="57150" indent="0"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r>
              <a:rPr lang="it-IT" dirty="0" smtClean="0"/>
              <a:t>Links (named </a:t>
            </a:r>
            <a:r>
              <a:rPr lang="it-IT" i="1" dirty="0"/>
              <a:t>RDF </a:t>
            </a:r>
            <a:r>
              <a:rPr lang="it-IT" i="1" dirty="0" smtClean="0"/>
              <a:t>links</a:t>
            </a:r>
            <a:r>
              <a:rPr lang="it-IT" dirty="0" smtClean="0"/>
              <a:t>) are “</a:t>
            </a:r>
            <a:r>
              <a:rPr lang="it-IT" i="1" dirty="0" smtClean="0">
                <a:solidFill>
                  <a:srgbClr val="FF0000"/>
                </a:solidFill>
              </a:rPr>
              <a:t>typed</a:t>
            </a:r>
            <a:r>
              <a:rPr lang="it-IT" dirty="0" smtClean="0"/>
              <a:t>” </a:t>
            </a:r>
            <a:endParaRPr lang="it-IT" dirty="0"/>
          </a:p>
          <a:p>
            <a:r>
              <a:rPr lang="it-IT" dirty="0" smtClean="0"/>
              <a:t>Set </a:t>
            </a:r>
            <a:r>
              <a:rPr lang="it-IT" i="1" dirty="0" smtClean="0"/>
              <a:t>RDF links</a:t>
            </a:r>
            <a:r>
              <a:rPr lang="it-IT" dirty="0" smtClean="0"/>
              <a:t> towards other data sources on the Web </a:t>
            </a:r>
            <a:endParaRPr lang="it-IT" dirty="0"/>
          </a:p>
          <a:p>
            <a:pPr lvl="1"/>
            <a:r>
              <a:rPr lang="it-IT" dirty="0" smtClean="0"/>
              <a:t>An external  RDF link (having </a:t>
            </a:r>
            <a:r>
              <a:rPr lang="it-IT" dirty="0" smtClean="0">
                <a:solidFill>
                  <a:srgbClr val="CC04A6"/>
                </a:solidFill>
              </a:rPr>
              <a:t>p</a:t>
            </a:r>
            <a:r>
              <a:rPr lang="it-IT" dirty="0" smtClean="0"/>
              <a:t> and/or </a:t>
            </a:r>
            <a:r>
              <a:rPr lang="it-IT" dirty="0" smtClean="0">
                <a:solidFill>
                  <a:srgbClr val="CC04A6"/>
                </a:solidFill>
              </a:rPr>
              <a:t>o</a:t>
            </a:r>
            <a:r>
              <a:rPr lang="it-IT" dirty="0" smtClean="0"/>
              <a:t> defined in an external dataset) allows to access data on </a:t>
            </a:r>
            <a:r>
              <a:rPr lang="it-IT" dirty="0" smtClean="0">
                <a:solidFill>
                  <a:srgbClr val="FF0000"/>
                </a:solidFill>
              </a:rPr>
              <a:t>remote servers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process is repeated in </a:t>
            </a:r>
            <a:r>
              <a:rPr lang="en-US" dirty="0" smtClean="0"/>
              <a:t>cascade</a:t>
            </a:r>
          </a:p>
          <a:p>
            <a:pPr lvl="1"/>
            <a:r>
              <a:rPr lang="en-US" i="1" dirty="0"/>
              <a:t>E</a:t>
            </a:r>
            <a:r>
              <a:rPr lang="en-US" i="1" dirty="0" smtClean="0"/>
              <a:t>xternal </a:t>
            </a:r>
            <a:r>
              <a:rPr lang="en-US" i="1" dirty="0"/>
              <a:t>RDF links </a:t>
            </a:r>
            <a:r>
              <a:rPr lang="en-US" dirty="0" smtClean="0"/>
              <a:t>are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glue</a:t>
            </a:r>
            <a:r>
              <a:rPr lang="en-US" dirty="0"/>
              <a:t> that connects data islands into a </a:t>
            </a:r>
            <a:r>
              <a:rPr lang="en-US" dirty="0">
                <a:solidFill>
                  <a:srgbClr val="FF0000"/>
                </a:solidFill>
              </a:rPr>
              <a:t>global, interconnected data </a:t>
            </a:r>
            <a:r>
              <a:rPr lang="en-US" dirty="0" smtClean="0">
                <a:solidFill>
                  <a:srgbClr val="FF0000"/>
                </a:solidFill>
              </a:rPr>
              <a:t>space</a:t>
            </a:r>
            <a:endParaRPr lang="en-US" dirty="0">
              <a:solidFill>
                <a:srgbClr val="FF0000"/>
              </a:solidFill>
            </a:endParaRPr>
          </a:p>
          <a:p>
            <a:pPr marL="514350" indent="-457200">
              <a:buFont typeface="+mj-lt"/>
              <a:buAutoNum type="arabicPeriod"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65C97-E81B-44FE-A53B-7ED3BABA28F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533" name="Picture 2" descr="Get a 5* m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32" y="40005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1732" y="1780325"/>
            <a:ext cx="7489371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links to other URIs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so that they can discover more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96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LOD five levels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2480" y="1600200"/>
            <a:ext cx="655432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rgbClr val="C00000"/>
                </a:solidFill>
              </a:rPr>
              <a:t>On the web</a:t>
            </a:r>
          </a:p>
          <a:p>
            <a:pPr marL="457200" lvl="1" indent="0">
              <a:buNone/>
            </a:pPr>
            <a:r>
              <a:rPr lang="en-US" dirty="0"/>
              <a:t>Available on the web (whatever format) </a:t>
            </a:r>
            <a:r>
              <a:rPr lang="en-US" i="1" dirty="0"/>
              <a:t>but with an open </a:t>
            </a:r>
            <a:r>
              <a:rPr lang="en-US" i="1" dirty="0" err="1"/>
              <a:t>licence</a:t>
            </a:r>
            <a:r>
              <a:rPr lang="en-US" i="1" dirty="0"/>
              <a:t>, to be Open Data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>
                <a:solidFill>
                  <a:srgbClr val="C00000"/>
                </a:solidFill>
              </a:rPr>
              <a:t>Machine-readable data</a:t>
            </a:r>
          </a:p>
          <a:p>
            <a:pPr marL="457200" lvl="1" indent="0">
              <a:buNone/>
            </a:pPr>
            <a:r>
              <a:rPr lang="en-US" dirty="0"/>
              <a:t>Available as machine-readable structured data (e.g. excel instead of image scan of a table)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>
                <a:solidFill>
                  <a:srgbClr val="C00000"/>
                </a:solidFill>
              </a:rPr>
              <a:t>Non-proprietary format</a:t>
            </a:r>
          </a:p>
          <a:p>
            <a:pPr marL="457200" lvl="1" indent="0">
              <a:buNone/>
            </a:pPr>
            <a:r>
              <a:rPr lang="en-US" dirty="0"/>
              <a:t>as (2) plus non-proprietary format (e.g. CSV instead of excel)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>
                <a:solidFill>
                  <a:srgbClr val="C00000"/>
                </a:solidFill>
              </a:rPr>
              <a:t>RDF standards</a:t>
            </a:r>
          </a:p>
          <a:p>
            <a:pPr marL="457200" lvl="1" indent="0">
              <a:buNone/>
            </a:pPr>
            <a:r>
              <a:rPr lang="en-US" dirty="0"/>
              <a:t>All the above plus, Use open standards from W3C (RDF and SPARQL) to identify things, so that people can point at your stuff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>
                <a:solidFill>
                  <a:srgbClr val="C00000"/>
                </a:solidFill>
              </a:rPr>
              <a:t>Linked RDF</a:t>
            </a:r>
          </a:p>
          <a:p>
            <a:pPr marL="457200" lvl="1" indent="0">
              <a:buNone/>
            </a:pPr>
            <a:r>
              <a:rPr lang="en-US" dirty="0"/>
              <a:t>All the above, plus: Link your data to other people’s data to provide context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Get a 5* m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80" y="420832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5-Point Star 11"/>
          <p:cNvSpPr>
            <a:spLocks noChangeAspect="1"/>
          </p:cNvSpPr>
          <p:nvPr/>
        </p:nvSpPr>
        <p:spPr>
          <a:xfrm>
            <a:off x="1762846" y="1600200"/>
            <a:ext cx="274320" cy="27432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25550" y="2349874"/>
            <a:ext cx="611616" cy="274320"/>
            <a:chOff x="1419792" y="2407024"/>
            <a:chExt cx="611616" cy="274320"/>
          </a:xfrm>
        </p:grpSpPr>
        <p:sp>
          <p:nvSpPr>
            <p:cNvPr id="14" name="5-Point Star 13"/>
            <p:cNvSpPr>
              <a:spLocks noChangeAspect="1"/>
            </p:cNvSpPr>
            <p:nvPr/>
          </p:nvSpPr>
          <p:spPr>
            <a:xfrm>
              <a:off x="1757088" y="2407024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5" name="5-Point Star 14"/>
            <p:cNvSpPr>
              <a:spLocks noChangeAspect="1"/>
            </p:cNvSpPr>
            <p:nvPr/>
          </p:nvSpPr>
          <p:spPr>
            <a:xfrm>
              <a:off x="1419792" y="2407024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76755" y="3119718"/>
            <a:ext cx="960411" cy="274320"/>
            <a:chOff x="1070997" y="3195918"/>
            <a:chExt cx="960411" cy="274320"/>
          </a:xfrm>
        </p:grpSpPr>
        <p:sp>
          <p:nvSpPr>
            <p:cNvPr id="16" name="5-Point Star 15"/>
            <p:cNvSpPr>
              <a:spLocks noChangeAspect="1"/>
            </p:cNvSpPr>
            <p:nvPr/>
          </p:nvSpPr>
          <p:spPr>
            <a:xfrm>
              <a:off x="1070997" y="3195918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7" name="5-Point Star 16"/>
            <p:cNvSpPr>
              <a:spLocks noChangeAspect="1"/>
            </p:cNvSpPr>
            <p:nvPr/>
          </p:nvSpPr>
          <p:spPr>
            <a:xfrm>
              <a:off x="1414042" y="3195918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8" name="5-Point Star 17"/>
            <p:cNvSpPr>
              <a:spLocks noChangeAspect="1"/>
            </p:cNvSpPr>
            <p:nvPr/>
          </p:nvSpPr>
          <p:spPr>
            <a:xfrm>
              <a:off x="1757088" y="3195918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40496" y="3909060"/>
            <a:ext cx="1296670" cy="274320"/>
            <a:chOff x="734738" y="3909060"/>
            <a:chExt cx="1296670" cy="274320"/>
          </a:xfrm>
        </p:grpSpPr>
        <p:sp>
          <p:nvSpPr>
            <p:cNvPr id="19" name="5-Point Star 18"/>
            <p:cNvSpPr>
              <a:spLocks noChangeAspect="1"/>
            </p:cNvSpPr>
            <p:nvPr/>
          </p:nvSpPr>
          <p:spPr>
            <a:xfrm>
              <a:off x="734738" y="3909060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0" name="5-Point Star 19"/>
            <p:cNvSpPr>
              <a:spLocks noChangeAspect="1"/>
            </p:cNvSpPr>
            <p:nvPr/>
          </p:nvSpPr>
          <p:spPr>
            <a:xfrm>
              <a:off x="1075521" y="3909060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1" name="5-Point Star 20"/>
            <p:cNvSpPr>
              <a:spLocks noChangeAspect="1"/>
            </p:cNvSpPr>
            <p:nvPr/>
          </p:nvSpPr>
          <p:spPr>
            <a:xfrm>
              <a:off x="1416304" y="3909060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2" name="5-Point Star 21"/>
            <p:cNvSpPr>
              <a:spLocks noChangeAspect="1"/>
            </p:cNvSpPr>
            <p:nvPr/>
          </p:nvSpPr>
          <p:spPr>
            <a:xfrm>
              <a:off x="1757088" y="3909060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31294" y="4879340"/>
            <a:ext cx="1605872" cy="274320"/>
            <a:chOff x="421134" y="4707890"/>
            <a:chExt cx="1605872" cy="274320"/>
          </a:xfrm>
        </p:grpSpPr>
        <p:sp>
          <p:nvSpPr>
            <p:cNvPr id="23" name="5-Point Star 22"/>
            <p:cNvSpPr>
              <a:spLocks noChangeAspect="1"/>
            </p:cNvSpPr>
            <p:nvPr/>
          </p:nvSpPr>
          <p:spPr>
            <a:xfrm>
              <a:off x="421134" y="4707890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4" name="5-Point Star 23"/>
            <p:cNvSpPr>
              <a:spLocks noChangeAspect="1"/>
            </p:cNvSpPr>
            <p:nvPr/>
          </p:nvSpPr>
          <p:spPr>
            <a:xfrm>
              <a:off x="754022" y="4707890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5" name="5-Point Star 24"/>
            <p:cNvSpPr>
              <a:spLocks noChangeAspect="1"/>
            </p:cNvSpPr>
            <p:nvPr/>
          </p:nvSpPr>
          <p:spPr>
            <a:xfrm>
              <a:off x="1086910" y="4707890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6" name="5-Point Star 25"/>
            <p:cNvSpPr>
              <a:spLocks noChangeAspect="1"/>
            </p:cNvSpPr>
            <p:nvPr/>
          </p:nvSpPr>
          <p:spPr>
            <a:xfrm>
              <a:off x="1419798" y="4707890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7" name="5-Point Star 26"/>
            <p:cNvSpPr>
              <a:spLocks noChangeAspect="1"/>
            </p:cNvSpPr>
            <p:nvPr/>
          </p:nvSpPr>
          <p:spPr>
            <a:xfrm>
              <a:off x="1752686" y="4707890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751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5597"/>
          </a:xfrm>
        </p:spPr>
        <p:txBody>
          <a:bodyPr/>
          <a:lstStyle/>
          <a:p>
            <a:r>
              <a:rPr lang="it-IT" dirty="0" smtClean="0"/>
              <a:t>SW and</a:t>
            </a:r>
            <a:r>
              <a:rPr lang="it-IT" dirty="0"/>
              <a:t> </a:t>
            </a:r>
            <a:r>
              <a:rPr lang="it-IT" dirty="0" smtClean="0"/>
              <a:t>Data Integration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852" y="1138518"/>
            <a:ext cx="2475159" cy="30358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423" y="1138518"/>
            <a:ext cx="6487668" cy="446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77335" y="5732042"/>
            <a:ext cx="5600409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+mj-lt"/>
              </a:rPr>
              <a:t>No need to put all your data in </a:t>
            </a:r>
            <a:r>
              <a:rPr lang="it-IT" sz="2400" b="1" dirty="0" smtClean="0">
                <a:solidFill>
                  <a:srgbClr val="FF0000"/>
                </a:solidFill>
                <a:latin typeface="+mj-lt"/>
              </a:rPr>
              <a:t>RDF!</a:t>
            </a:r>
            <a:endParaRPr lang="it-IT" sz="24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46529" y="1774339"/>
            <a:ext cx="1913551" cy="1116528"/>
            <a:chOff x="61853" y="1830517"/>
            <a:chExt cx="1913551" cy="1116528"/>
          </a:xfrm>
        </p:grpSpPr>
        <p:sp>
          <p:nvSpPr>
            <p:cNvPr id="3" name="TextBox 2"/>
            <p:cNvSpPr txBox="1"/>
            <p:nvPr/>
          </p:nvSpPr>
          <p:spPr>
            <a:xfrm>
              <a:off x="183776" y="1963271"/>
              <a:ext cx="12828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Query, manipulate, etc.</a:t>
              </a:r>
              <a:endParaRPr lang="it-IT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61853" y="1830517"/>
              <a:ext cx="1913551" cy="1116528"/>
            </a:xfrm>
            <a:custGeom>
              <a:avLst/>
              <a:gdLst>
                <a:gd name="connsiteX0" fmla="*/ 1317958 w 1913551"/>
                <a:gd name="connsiteY0" fmla="*/ 204471 h 1116528"/>
                <a:gd name="connsiteX1" fmla="*/ 1380711 w 1913551"/>
                <a:gd name="connsiteY1" fmla="*/ 1038189 h 1116528"/>
                <a:gd name="connsiteX2" fmla="*/ 107723 w 1913551"/>
                <a:gd name="connsiteY2" fmla="*/ 966471 h 1116528"/>
                <a:gd name="connsiteX3" fmla="*/ 215299 w 1913551"/>
                <a:gd name="connsiteY3" fmla="*/ 25177 h 1116528"/>
                <a:gd name="connsiteX4" fmla="*/ 1389676 w 1913551"/>
                <a:gd name="connsiteY4" fmla="*/ 285154 h 1116528"/>
                <a:gd name="connsiteX5" fmla="*/ 1864805 w 1913551"/>
                <a:gd name="connsiteY5" fmla="*/ 446518 h 1116528"/>
                <a:gd name="connsiteX6" fmla="*/ 1873770 w 1913551"/>
                <a:gd name="connsiteY6" fmla="*/ 446518 h 1116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3551" h="1116528">
                  <a:moveTo>
                    <a:pt x="1317958" y="204471"/>
                  </a:moveTo>
                  <a:cubicBezTo>
                    <a:pt x="1450187" y="557830"/>
                    <a:pt x="1582417" y="911189"/>
                    <a:pt x="1380711" y="1038189"/>
                  </a:cubicBezTo>
                  <a:cubicBezTo>
                    <a:pt x="1179005" y="1165189"/>
                    <a:pt x="301958" y="1135306"/>
                    <a:pt x="107723" y="966471"/>
                  </a:cubicBezTo>
                  <a:cubicBezTo>
                    <a:pt x="-86512" y="797636"/>
                    <a:pt x="1640" y="138730"/>
                    <a:pt x="215299" y="25177"/>
                  </a:cubicBezTo>
                  <a:cubicBezTo>
                    <a:pt x="428958" y="-88376"/>
                    <a:pt x="1114758" y="214931"/>
                    <a:pt x="1389676" y="285154"/>
                  </a:cubicBezTo>
                  <a:cubicBezTo>
                    <a:pt x="1664594" y="355377"/>
                    <a:pt x="1784123" y="419624"/>
                    <a:pt x="1864805" y="446518"/>
                  </a:cubicBezTo>
                  <a:cubicBezTo>
                    <a:pt x="1945487" y="473412"/>
                    <a:pt x="1909628" y="459965"/>
                    <a:pt x="1873770" y="446518"/>
                  </a:cubicBezTo>
                </a:path>
              </a:pathLst>
            </a:custGeom>
            <a:noFill/>
            <a:ln w="25400" cap="rnd">
              <a:solidFill>
                <a:srgbClr val="FF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5718" y="3892635"/>
            <a:ext cx="1781705" cy="913153"/>
            <a:chOff x="127777" y="3874134"/>
            <a:chExt cx="1781705" cy="969118"/>
          </a:xfrm>
        </p:grpSpPr>
        <p:sp>
          <p:nvSpPr>
            <p:cNvPr id="5" name="TextBox 4"/>
            <p:cNvSpPr txBox="1"/>
            <p:nvPr/>
          </p:nvSpPr>
          <p:spPr>
            <a:xfrm>
              <a:off x="246531" y="3930099"/>
              <a:ext cx="90543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+mn-lt"/>
                </a:rPr>
                <a:t>Map, </a:t>
              </a:r>
            </a:p>
            <a:p>
              <a:r>
                <a:rPr lang="it-IT" sz="1400" b="1" dirty="0" smtClean="0">
                  <a:latin typeface="+mn-lt"/>
                </a:rPr>
                <a:t>expose, </a:t>
              </a:r>
            </a:p>
            <a:p>
              <a:r>
                <a:rPr lang="it-IT" sz="1400" b="1" dirty="0" smtClean="0">
                  <a:latin typeface="+mn-lt"/>
                </a:rPr>
                <a:t>etc.</a:t>
              </a:r>
              <a:endParaRPr lang="it-IT" sz="1400" b="1" dirty="0">
                <a:latin typeface="+mn-lt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27777" y="3874134"/>
              <a:ext cx="1781705" cy="969118"/>
            </a:xfrm>
            <a:custGeom>
              <a:avLst/>
              <a:gdLst>
                <a:gd name="connsiteX0" fmla="*/ 1019705 w 1781705"/>
                <a:gd name="connsiteY0" fmla="*/ 294454 h 969118"/>
                <a:gd name="connsiteX1" fmla="*/ 696976 w 1781705"/>
                <a:gd name="connsiteY1" fmla="*/ 939913 h 969118"/>
                <a:gd name="connsiteX2" fmla="*/ 87376 w 1781705"/>
                <a:gd name="connsiteY2" fmla="*/ 778548 h 969118"/>
                <a:gd name="connsiteX3" fmla="*/ 69447 w 1781705"/>
                <a:gd name="connsiteY3" fmla="*/ 70337 h 969118"/>
                <a:gd name="connsiteX4" fmla="*/ 705941 w 1781705"/>
                <a:gd name="connsiteY4" fmla="*/ 79301 h 969118"/>
                <a:gd name="connsiteX5" fmla="*/ 1064529 w 1781705"/>
                <a:gd name="connsiteY5" fmla="*/ 545466 h 969118"/>
                <a:gd name="connsiteX6" fmla="*/ 1781705 w 1781705"/>
                <a:gd name="connsiteY6" fmla="*/ 536501 h 969118"/>
                <a:gd name="connsiteX7" fmla="*/ 1781705 w 1781705"/>
                <a:gd name="connsiteY7" fmla="*/ 536501 h 96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1705" h="969118">
                  <a:moveTo>
                    <a:pt x="1019705" y="294454"/>
                  </a:moveTo>
                  <a:cubicBezTo>
                    <a:pt x="936034" y="576842"/>
                    <a:pt x="852364" y="859231"/>
                    <a:pt x="696976" y="939913"/>
                  </a:cubicBezTo>
                  <a:cubicBezTo>
                    <a:pt x="541588" y="1020595"/>
                    <a:pt x="191964" y="923477"/>
                    <a:pt x="87376" y="778548"/>
                  </a:cubicBezTo>
                  <a:cubicBezTo>
                    <a:pt x="-17212" y="633619"/>
                    <a:pt x="-33647" y="186878"/>
                    <a:pt x="69447" y="70337"/>
                  </a:cubicBezTo>
                  <a:cubicBezTo>
                    <a:pt x="172541" y="-46204"/>
                    <a:pt x="540094" y="113"/>
                    <a:pt x="705941" y="79301"/>
                  </a:cubicBezTo>
                  <a:cubicBezTo>
                    <a:pt x="871788" y="158489"/>
                    <a:pt x="885235" y="469266"/>
                    <a:pt x="1064529" y="545466"/>
                  </a:cubicBezTo>
                  <a:cubicBezTo>
                    <a:pt x="1243823" y="621666"/>
                    <a:pt x="1781705" y="536501"/>
                    <a:pt x="1781705" y="536501"/>
                  </a:cubicBezTo>
                  <a:lnTo>
                    <a:pt x="1781705" y="536501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7029"/>
            <a:ext cx="740664" cy="75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18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5597"/>
          </a:xfrm>
        </p:spPr>
        <p:txBody>
          <a:bodyPr/>
          <a:lstStyle/>
          <a:p>
            <a:r>
              <a:rPr lang="it-IT" dirty="0" smtClean="0"/>
              <a:t>SW and</a:t>
            </a:r>
            <a:r>
              <a:rPr lang="it-IT" dirty="0"/>
              <a:t> </a:t>
            </a:r>
            <a:r>
              <a:rPr lang="it-IT" dirty="0" smtClean="0"/>
              <a:t>Data Integration: </a:t>
            </a:r>
            <a:br>
              <a:rPr lang="it-IT" dirty="0" smtClean="0"/>
            </a:br>
            <a:r>
              <a:rPr lang="it-IT" dirty="0" smtClean="0"/>
              <a:t>some advantages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3765" y="1417639"/>
            <a:ext cx="4320988" cy="431440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Representation as a </a:t>
            </a:r>
            <a:r>
              <a:rPr lang="en-US" dirty="0" smtClean="0">
                <a:solidFill>
                  <a:srgbClr val="FF0000"/>
                </a:solidFill>
              </a:rPr>
              <a:t>graph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independent </a:t>
            </a:r>
            <a:r>
              <a:rPr lang="en-US" dirty="0"/>
              <a:t>of the actual structure of the data</a:t>
            </a:r>
          </a:p>
          <a:p>
            <a:r>
              <a:rPr lang="en-US" dirty="0"/>
              <a:t>Changes to the </a:t>
            </a:r>
            <a:r>
              <a:rPr lang="en-US" dirty="0">
                <a:solidFill>
                  <a:srgbClr val="FF0000"/>
                </a:solidFill>
              </a:rPr>
              <a:t>format</a:t>
            </a:r>
            <a:r>
              <a:rPr lang="en-US" dirty="0"/>
              <a:t> of the local database, etc. </a:t>
            </a:r>
            <a:endParaRPr lang="en-US" dirty="0" smtClean="0"/>
          </a:p>
          <a:p>
            <a:pPr lvl="1"/>
            <a:r>
              <a:rPr lang="en-US" dirty="0" smtClean="0"/>
              <a:t>have </a:t>
            </a:r>
            <a:r>
              <a:rPr lang="en-US" dirty="0">
                <a:solidFill>
                  <a:srgbClr val="FF0000"/>
                </a:solidFill>
              </a:rPr>
              <a:t>no influence </a:t>
            </a:r>
            <a:r>
              <a:rPr lang="en-US" dirty="0"/>
              <a:t>on the </a:t>
            </a:r>
            <a:br>
              <a:rPr lang="en-US" dirty="0"/>
            </a:br>
            <a:r>
              <a:rPr lang="en-US" dirty="0" smtClean="0"/>
              <a:t>general level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ffect only the </a:t>
            </a:r>
            <a:r>
              <a:rPr lang="en-US" dirty="0"/>
              <a:t>level of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step of </a:t>
            </a:r>
            <a:r>
              <a:rPr lang="en-US" dirty="0"/>
              <a:t>exporting data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>
                <a:solidFill>
                  <a:srgbClr val="FF0000"/>
                </a:solidFill>
              </a:rPr>
              <a:t>schema independence</a:t>
            </a:r>
            <a:r>
              <a:rPr lang="en-US" dirty="0"/>
              <a:t>)</a:t>
            </a:r>
          </a:p>
          <a:p>
            <a:r>
              <a:rPr lang="en-US" dirty="0"/>
              <a:t>You can 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dd new </a:t>
            </a:r>
            <a:r>
              <a:rPr lang="en-US" dirty="0" smtClean="0">
                <a:solidFill>
                  <a:srgbClr val="FF0000"/>
                </a:solidFill>
              </a:rPr>
              <a:t>data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dd more </a:t>
            </a:r>
            <a:r>
              <a:rPr lang="en-US" dirty="0" smtClean="0">
                <a:solidFill>
                  <a:srgbClr val="FF0000"/>
                </a:solidFill>
              </a:rPr>
              <a:t>connections</a:t>
            </a:r>
          </a:p>
          <a:p>
            <a:pPr marL="457200" lvl="1" indent="0">
              <a:buNone/>
            </a:pPr>
            <a:r>
              <a:rPr lang="en-US" dirty="0"/>
              <a:t>s</a:t>
            </a:r>
            <a:r>
              <a:rPr lang="en-US" dirty="0" smtClean="0"/>
              <a:t>eamlessly, regardless of the structure of other data sources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753" y="1583671"/>
            <a:ext cx="3964686" cy="2728341"/>
          </a:xfrm>
          <a:prstGeom prst="rect">
            <a:avLst/>
          </a:prstGeom>
          <a:noFill/>
          <a:ln w="127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40" y="274638"/>
            <a:ext cx="7381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05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RDF in a nutshell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17</a:t>
            </a:fld>
            <a:endParaRPr 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/>
              <a:t>A RDF triple  </a:t>
            </a:r>
            <a:r>
              <a:rPr lang="it-IT" dirty="0"/>
              <a:t>(</a:t>
            </a:r>
            <a:r>
              <a:rPr lang="it-IT" sz="2900" dirty="0">
                <a:solidFill>
                  <a:srgbClr val="CC04A6"/>
                </a:solidFill>
                <a:latin typeface="+mn-lt"/>
              </a:rPr>
              <a:t>s</a:t>
            </a:r>
            <a:r>
              <a:rPr lang="it-IT" sz="2900" dirty="0">
                <a:latin typeface="+mn-lt"/>
              </a:rPr>
              <a:t>,</a:t>
            </a:r>
            <a:r>
              <a:rPr lang="it-IT" sz="2900" dirty="0">
                <a:solidFill>
                  <a:srgbClr val="CC04A6"/>
                </a:solidFill>
                <a:latin typeface="+mn-lt"/>
              </a:rPr>
              <a:t>p</a:t>
            </a:r>
            <a:r>
              <a:rPr lang="it-IT" sz="2900" dirty="0">
                <a:latin typeface="+mn-lt"/>
              </a:rPr>
              <a:t>,</a:t>
            </a:r>
            <a:r>
              <a:rPr lang="it-IT" sz="2900" dirty="0">
                <a:solidFill>
                  <a:srgbClr val="CC04A6"/>
                </a:solidFill>
                <a:latin typeface="+mn-lt"/>
              </a:rPr>
              <a:t>o</a:t>
            </a:r>
            <a:r>
              <a:rPr lang="it-IT" dirty="0" smtClean="0">
                <a:latin typeface="+mj-lt"/>
              </a:rPr>
              <a:t>)</a:t>
            </a:r>
          </a:p>
          <a:p>
            <a:pPr lvl="1"/>
            <a:r>
              <a:rPr lang="it-IT" dirty="0" smtClean="0">
                <a:latin typeface="+mj-lt"/>
              </a:rPr>
              <a:t>is a </a:t>
            </a:r>
            <a:r>
              <a:rPr lang="it-IT" i="1" dirty="0" smtClean="0">
                <a:latin typeface="+mj-lt"/>
              </a:rPr>
              <a:t>labelled connection between two resources</a:t>
            </a:r>
          </a:p>
          <a:p>
            <a:pPr lvl="1"/>
            <a:r>
              <a:rPr lang="it-IT" dirty="0" smtClean="0">
                <a:latin typeface="+mj-lt"/>
              </a:rPr>
              <a:t>is called </a:t>
            </a:r>
            <a:r>
              <a:rPr lang="it-IT" i="1" dirty="0" smtClean="0">
                <a:latin typeface="+mj-lt"/>
              </a:rPr>
              <a:t>"triplet"</a:t>
            </a:r>
            <a:r>
              <a:rPr lang="it-IT" dirty="0" smtClean="0">
                <a:latin typeface="+mj-lt"/>
              </a:rPr>
              <a:t>, or </a:t>
            </a:r>
            <a:r>
              <a:rPr lang="it-IT" i="1" dirty="0" smtClean="0">
                <a:latin typeface="+mj-lt"/>
              </a:rPr>
              <a:t>"statement"</a:t>
            </a:r>
            <a:r>
              <a:rPr lang="it-IT" dirty="0" smtClean="0">
                <a:latin typeface="+mj-lt"/>
              </a:rPr>
              <a:t> </a:t>
            </a:r>
          </a:p>
          <a:p>
            <a:r>
              <a:rPr lang="it-IT" dirty="0" smtClean="0">
                <a:latin typeface="+mj-lt"/>
              </a:rPr>
              <a:t>The </a:t>
            </a:r>
            <a:r>
              <a:rPr lang="it-IT" dirty="0">
                <a:solidFill>
                  <a:srgbClr val="CC04A6"/>
                </a:solidFill>
                <a:latin typeface="+mj-lt"/>
              </a:rPr>
              <a:t>s</a:t>
            </a:r>
            <a:r>
              <a:rPr lang="it-IT" dirty="0" smtClean="0">
                <a:latin typeface="+mj-lt"/>
              </a:rPr>
              <a:t>, </a:t>
            </a:r>
            <a:r>
              <a:rPr lang="it-IT" dirty="0" smtClean="0">
                <a:solidFill>
                  <a:srgbClr val="CC04A6"/>
                </a:solidFill>
                <a:latin typeface="+mj-lt"/>
              </a:rPr>
              <a:t>p</a:t>
            </a:r>
            <a:r>
              <a:rPr lang="it-IT" dirty="0" smtClean="0">
                <a:latin typeface="+mj-lt"/>
              </a:rPr>
              <a:t>, </a:t>
            </a:r>
            <a:r>
              <a:rPr lang="it-IT" dirty="0" smtClean="0">
                <a:solidFill>
                  <a:srgbClr val="CC04A6"/>
                </a:solidFill>
                <a:latin typeface="+mj-lt"/>
              </a:rPr>
              <a:t>o</a:t>
            </a:r>
            <a:r>
              <a:rPr lang="it-IT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it-IT" dirty="0" smtClean="0">
                <a:latin typeface="+mj-lt"/>
              </a:rPr>
              <a:t>resources are also called:</a:t>
            </a:r>
          </a:p>
          <a:p>
            <a:pPr lvl="1"/>
            <a:r>
              <a:rPr lang="it-IT" i="1" dirty="0" smtClean="0">
                <a:latin typeface="+mj-lt"/>
              </a:rPr>
              <a:t>"</a:t>
            </a:r>
            <a:r>
              <a:rPr lang="it-IT" i="1" dirty="0" smtClean="0">
                <a:solidFill>
                  <a:srgbClr val="CC04A6"/>
                </a:solidFill>
                <a:latin typeface="+mj-lt"/>
              </a:rPr>
              <a:t>s</a:t>
            </a:r>
            <a:r>
              <a:rPr lang="it-IT" i="1" dirty="0" smtClean="0">
                <a:latin typeface="+mj-lt"/>
              </a:rPr>
              <a:t>ubject"</a:t>
            </a:r>
            <a:r>
              <a:rPr lang="it-IT" dirty="0" smtClean="0">
                <a:latin typeface="+mj-lt"/>
              </a:rPr>
              <a:t>, </a:t>
            </a:r>
            <a:r>
              <a:rPr lang="it-IT" i="1" dirty="0" smtClean="0">
                <a:latin typeface="+mj-lt"/>
              </a:rPr>
              <a:t>"</a:t>
            </a:r>
            <a:r>
              <a:rPr lang="it-IT" i="1" dirty="0" smtClean="0">
                <a:solidFill>
                  <a:srgbClr val="CC04A6"/>
                </a:solidFill>
                <a:latin typeface="+mj-lt"/>
              </a:rPr>
              <a:t>p</a:t>
            </a:r>
            <a:r>
              <a:rPr lang="it-IT" i="1" dirty="0" smtClean="0">
                <a:latin typeface="+mj-lt"/>
              </a:rPr>
              <a:t>roperty"</a:t>
            </a:r>
            <a:r>
              <a:rPr lang="it-IT" dirty="0" smtClean="0">
                <a:latin typeface="+mj-lt"/>
              </a:rPr>
              <a:t>, </a:t>
            </a:r>
            <a:r>
              <a:rPr lang="it-IT" i="1" dirty="0" smtClean="0">
                <a:latin typeface="+mj-lt"/>
              </a:rPr>
              <a:t>"</a:t>
            </a:r>
            <a:r>
              <a:rPr lang="it-IT" i="1" dirty="0" smtClean="0">
                <a:solidFill>
                  <a:srgbClr val="CC04A6"/>
                </a:solidFill>
                <a:latin typeface="+mj-lt"/>
              </a:rPr>
              <a:t>o</a:t>
            </a:r>
            <a:r>
              <a:rPr lang="it-IT" i="1" dirty="0" smtClean="0">
                <a:latin typeface="+mj-lt"/>
              </a:rPr>
              <a:t>bject"</a:t>
            </a:r>
            <a:r>
              <a:rPr lang="it-IT" dirty="0" smtClean="0">
                <a:latin typeface="+mj-lt"/>
              </a:rPr>
              <a:t> </a:t>
            </a:r>
            <a:br>
              <a:rPr lang="it-IT" dirty="0" smtClean="0">
                <a:latin typeface="+mj-lt"/>
              </a:rPr>
            </a:br>
            <a:r>
              <a:rPr lang="it-IT" dirty="0" smtClean="0">
                <a:latin typeface="+mj-lt"/>
              </a:rPr>
              <a:t>or </a:t>
            </a:r>
            <a:br>
              <a:rPr lang="it-IT" dirty="0" smtClean="0">
                <a:latin typeface="+mj-lt"/>
              </a:rPr>
            </a:br>
            <a:r>
              <a:rPr lang="it-IT" i="1" dirty="0" smtClean="0">
                <a:latin typeface="+mj-lt"/>
              </a:rPr>
              <a:t>"</a:t>
            </a:r>
            <a:r>
              <a:rPr lang="it-IT" i="1" dirty="0" smtClean="0">
                <a:solidFill>
                  <a:srgbClr val="CC04A6"/>
                </a:solidFill>
                <a:latin typeface="+mj-lt"/>
              </a:rPr>
              <a:t>s</a:t>
            </a:r>
            <a:r>
              <a:rPr lang="it-IT" i="1" dirty="0" smtClean="0">
                <a:latin typeface="+mj-lt"/>
              </a:rPr>
              <a:t>ubject"</a:t>
            </a:r>
            <a:r>
              <a:rPr lang="it-IT" dirty="0" smtClean="0">
                <a:latin typeface="+mj-lt"/>
              </a:rPr>
              <a:t>, </a:t>
            </a:r>
            <a:r>
              <a:rPr lang="it-IT" i="1" dirty="0" smtClean="0">
                <a:latin typeface="+mj-lt"/>
              </a:rPr>
              <a:t>"</a:t>
            </a:r>
            <a:r>
              <a:rPr lang="it-IT" i="1" dirty="0" smtClean="0">
                <a:solidFill>
                  <a:srgbClr val="CC04A6"/>
                </a:solidFill>
                <a:latin typeface="+mj-lt"/>
              </a:rPr>
              <a:t>p</a:t>
            </a:r>
            <a:r>
              <a:rPr lang="it-IT" i="1" dirty="0" smtClean="0">
                <a:latin typeface="+mj-lt"/>
              </a:rPr>
              <a:t>redicate"</a:t>
            </a:r>
            <a:r>
              <a:rPr lang="it-IT" dirty="0" smtClean="0">
                <a:latin typeface="+mj-lt"/>
              </a:rPr>
              <a:t>, </a:t>
            </a:r>
            <a:r>
              <a:rPr lang="it-IT" i="1" dirty="0" smtClean="0">
                <a:latin typeface="+mj-lt"/>
              </a:rPr>
              <a:t>"</a:t>
            </a:r>
            <a:r>
              <a:rPr lang="it-IT" i="1" dirty="0" smtClean="0">
                <a:solidFill>
                  <a:srgbClr val="CC04A6"/>
                </a:solidFill>
                <a:latin typeface="+mj-lt"/>
              </a:rPr>
              <a:t>o</a:t>
            </a:r>
            <a:r>
              <a:rPr lang="it-IT" i="1" dirty="0" smtClean="0">
                <a:latin typeface="+mj-lt"/>
              </a:rPr>
              <a:t>bject</a:t>
            </a:r>
            <a:r>
              <a:rPr lang="it-IT" i="1" dirty="0" smtClean="0"/>
              <a:t>"</a:t>
            </a:r>
          </a:p>
          <a:p>
            <a:r>
              <a:rPr lang="it-IT" dirty="0"/>
              <a:t>A RDF triple (</a:t>
            </a:r>
            <a:r>
              <a:rPr lang="it-IT" dirty="0">
                <a:solidFill>
                  <a:srgbClr val="CC04A6"/>
                </a:solidFill>
              </a:rPr>
              <a:t>s</a:t>
            </a:r>
            <a:r>
              <a:rPr lang="it-IT" dirty="0"/>
              <a:t>,</a:t>
            </a:r>
            <a:r>
              <a:rPr lang="it-IT" dirty="0">
                <a:solidFill>
                  <a:srgbClr val="CC04A6"/>
                </a:solidFill>
              </a:rPr>
              <a:t>p</a:t>
            </a:r>
            <a:r>
              <a:rPr lang="it-IT" dirty="0"/>
              <a:t>,</a:t>
            </a:r>
            <a:r>
              <a:rPr lang="it-IT" dirty="0">
                <a:solidFill>
                  <a:srgbClr val="CC04A6"/>
                </a:solidFill>
              </a:rPr>
              <a:t>o</a:t>
            </a:r>
            <a:r>
              <a:rPr lang="it-IT" sz="2400" dirty="0"/>
              <a:t>) </a:t>
            </a:r>
            <a:r>
              <a:rPr lang="it-IT" dirty="0"/>
              <a:t>is defined in a way such that  </a:t>
            </a:r>
          </a:p>
          <a:p>
            <a:pPr lvl="1"/>
            <a:r>
              <a:rPr lang="it-IT" dirty="0"/>
              <a:t>"</a:t>
            </a:r>
            <a:r>
              <a:rPr lang="it-IT" dirty="0">
                <a:solidFill>
                  <a:srgbClr val="CC04A6"/>
                </a:solidFill>
              </a:rPr>
              <a:t>s</a:t>
            </a:r>
            <a:r>
              <a:rPr lang="it-IT" dirty="0"/>
              <a:t>", "</a:t>
            </a:r>
            <a:r>
              <a:rPr lang="it-IT" dirty="0">
                <a:solidFill>
                  <a:srgbClr val="CC04A6"/>
                </a:solidFill>
              </a:rPr>
              <a:t>p</a:t>
            </a:r>
            <a:r>
              <a:rPr lang="it-IT" dirty="0"/>
              <a:t>" are URI (resources on the Web)</a:t>
            </a:r>
          </a:p>
          <a:p>
            <a:pPr lvl="1"/>
            <a:r>
              <a:rPr lang="it-IT" dirty="0"/>
              <a:t>"</a:t>
            </a:r>
            <a:r>
              <a:rPr lang="it-IT" dirty="0">
                <a:solidFill>
                  <a:srgbClr val="CC04A6"/>
                </a:solidFill>
              </a:rPr>
              <a:t>o</a:t>
            </a:r>
            <a:r>
              <a:rPr lang="it-IT" dirty="0"/>
              <a:t>" can be an URI or a "literal" </a:t>
            </a:r>
          </a:p>
          <a:p>
            <a:r>
              <a:rPr lang="it-IT" dirty="0"/>
              <a:t>Names are denoted by URI</a:t>
            </a:r>
          </a:p>
          <a:p>
            <a:r>
              <a:rPr lang="it-IT" dirty="0" smtClean="0"/>
              <a:t>Conceptually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 </a:t>
            </a:r>
            <a:r>
              <a:rPr lang="it-IT" dirty="0" smtClean="0"/>
              <a:t>"</a:t>
            </a:r>
            <a:r>
              <a:rPr lang="it-IT" dirty="0" smtClean="0">
                <a:solidFill>
                  <a:srgbClr val="CC04A6"/>
                </a:solidFill>
              </a:rPr>
              <a:t>p</a:t>
            </a:r>
            <a:r>
              <a:rPr lang="it-IT" dirty="0" smtClean="0"/>
              <a:t>" </a:t>
            </a:r>
            <a:r>
              <a:rPr lang="it-IT" i="1" dirty="0"/>
              <a:t>connects (</a:t>
            </a:r>
            <a:r>
              <a:rPr lang="it-IT" i="1" dirty="0" smtClean="0"/>
              <a:t>or </a:t>
            </a:r>
            <a:r>
              <a:rPr lang="it-IT" i="1" dirty="0"/>
              <a:t>states a </a:t>
            </a:r>
            <a:r>
              <a:rPr lang="it-IT" i="1" dirty="0" smtClean="0"/>
              <a:t>relationship between) </a:t>
            </a:r>
            <a:r>
              <a:rPr lang="it-IT" dirty="0" smtClean="0"/>
              <a:t>"</a:t>
            </a:r>
            <a:r>
              <a:rPr lang="it-IT" dirty="0" smtClean="0">
                <a:solidFill>
                  <a:srgbClr val="CC04A6"/>
                </a:solidFill>
              </a:rPr>
              <a:t>s</a:t>
            </a:r>
            <a:r>
              <a:rPr lang="it-IT" dirty="0" smtClean="0"/>
              <a:t>" </a:t>
            </a:r>
            <a:r>
              <a:rPr lang="it-IT" dirty="0"/>
              <a:t>and </a:t>
            </a:r>
            <a:r>
              <a:rPr lang="it-IT" dirty="0" smtClean="0"/>
              <a:t>"</a:t>
            </a:r>
            <a:r>
              <a:rPr lang="it-IT" dirty="0" smtClean="0">
                <a:solidFill>
                  <a:srgbClr val="CC04A6"/>
                </a:solidFill>
              </a:rPr>
              <a:t>o</a:t>
            </a:r>
            <a:r>
              <a:rPr lang="it-IT" dirty="0" smtClean="0"/>
              <a:t>" </a:t>
            </a:r>
          </a:p>
          <a:p>
            <a:r>
              <a:rPr lang="it-IT" dirty="0" smtClean="0"/>
              <a:t>Formally</a:t>
            </a:r>
            <a:r>
              <a:rPr lang="it-IT" dirty="0"/>
              <a:t>:</a:t>
            </a:r>
          </a:p>
          <a:p>
            <a:pPr lvl="1"/>
            <a:r>
              <a:rPr lang="it-IT" dirty="0" smtClean="0"/>
              <a:t>RDF </a:t>
            </a:r>
            <a:r>
              <a:rPr lang="it-IT" dirty="0"/>
              <a:t>triples are </a:t>
            </a:r>
            <a:r>
              <a:rPr lang="it-IT" dirty="0" smtClean="0"/>
              <a:t>  </a:t>
            </a:r>
            <a:r>
              <a:rPr lang="it-IT" i="1" dirty="0" smtClean="0"/>
              <a:t>"directed</a:t>
            </a:r>
            <a:r>
              <a:rPr lang="it-IT" i="1" dirty="0"/>
              <a:t>, labelled </a:t>
            </a:r>
            <a:r>
              <a:rPr lang="it-IT" i="1" dirty="0" smtClean="0"/>
              <a:t>graph"</a:t>
            </a:r>
            <a:br>
              <a:rPr lang="it-IT" i="1" dirty="0" smtClean="0"/>
            </a:br>
            <a:r>
              <a:rPr lang="it-IT" dirty="0" smtClean="0"/>
              <a:t>(</a:t>
            </a:r>
            <a:r>
              <a:rPr lang="en-US" dirty="0" smtClean="0"/>
              <a:t>the </a:t>
            </a:r>
            <a:r>
              <a:rPr lang="en-US" dirty="0"/>
              <a:t>best way to </a:t>
            </a:r>
            <a:r>
              <a:rPr lang="en-US" dirty="0" smtClean="0"/>
              <a:t>think about them!)</a:t>
            </a:r>
            <a:endParaRPr lang="it-IT" dirty="0"/>
          </a:p>
          <a:p>
            <a:endParaRPr lang="it-IT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7" y="465233"/>
            <a:ext cx="627333" cy="68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87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A RDF graph</a:t>
            </a:r>
          </a:p>
        </p:txBody>
      </p:sp>
      <p:sp>
        <p:nvSpPr>
          <p:cNvPr id="29699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1963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altLang="it-IT" sz="2400" dirty="0" smtClean="0">
                <a:solidFill>
                  <a:srgbClr val="FF0000"/>
                </a:solidFill>
                <a:latin typeface="Arial" charset="0"/>
                <a:ea typeface="SimSun" pitchFamily="2" charset="-122"/>
                <a:cs typeface="Arial" charset="0"/>
              </a:rPr>
              <a:t>...a set of s-p-o (subject-predicate-object</a:t>
            </a:r>
            <a:r>
              <a:rPr lang="it-IT" altLang="it-IT" sz="2400" dirty="0">
                <a:solidFill>
                  <a:srgbClr val="FF0000"/>
                </a:solidFill>
                <a:latin typeface="Arial" charset="0"/>
                <a:ea typeface="SimSun" pitchFamily="2" charset="-122"/>
                <a:cs typeface="Arial" charset="0"/>
              </a:rPr>
              <a:t>) triples </a:t>
            </a:r>
            <a:endParaRPr lang="it-IT" altLang="it-IT" sz="2400" dirty="0" smtClean="0">
              <a:solidFill>
                <a:srgbClr val="FF0000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311400"/>
            <a:ext cx="7681913" cy="335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5B611-DBE1-4F71-A102-B8633B1366C4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7" y="465233"/>
            <a:ext cx="627333" cy="68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45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A RDF graph (annotated)</a:t>
            </a:r>
          </a:p>
        </p:txBody>
      </p:sp>
      <p:sp>
        <p:nvSpPr>
          <p:cNvPr id="29699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1963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altLang="it-IT" sz="2400" dirty="0" smtClean="0">
                <a:solidFill>
                  <a:srgbClr val="FF0000"/>
                </a:solidFill>
                <a:latin typeface="Arial" charset="0"/>
                <a:ea typeface="SimSun" pitchFamily="2" charset="-122"/>
                <a:cs typeface="Arial" charset="0"/>
              </a:rPr>
              <a:t>...a set of s-p-o (subject-predicate-object</a:t>
            </a:r>
            <a:r>
              <a:rPr lang="it-IT" altLang="it-IT" sz="2400" dirty="0">
                <a:solidFill>
                  <a:srgbClr val="FF0000"/>
                </a:solidFill>
                <a:latin typeface="Arial" charset="0"/>
                <a:ea typeface="SimSun" pitchFamily="2" charset="-122"/>
                <a:cs typeface="Arial" charset="0"/>
              </a:rPr>
              <a:t>) triples </a:t>
            </a:r>
            <a:endParaRPr lang="it-IT" altLang="it-IT" sz="2400" dirty="0" smtClean="0">
              <a:solidFill>
                <a:srgbClr val="FF0000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311400"/>
            <a:ext cx="7681913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5B611-DBE1-4F71-A102-B8633B1366C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81" y="443006"/>
            <a:ext cx="6286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533" y="3222812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3333FF"/>
                </a:solidFill>
                <a:latin typeface="+mn-lt"/>
              </a:rPr>
              <a:t>MiBAC</a:t>
            </a:r>
            <a:endParaRPr lang="it-IT" sz="1600" b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7482" y="6078071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FF00FF"/>
                </a:solidFill>
                <a:latin typeface="+mn-lt"/>
              </a:rPr>
              <a:t>Louvre</a:t>
            </a:r>
            <a:endParaRPr lang="it-IT" sz="1600" b="1" dirty="0">
              <a:solidFill>
                <a:srgbClr val="FF00FF"/>
              </a:solidFill>
              <a:latin typeface="+mn-lt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473334" y="4276616"/>
            <a:ext cx="681372" cy="1801455"/>
          </a:xfrm>
          <a:custGeom>
            <a:avLst/>
            <a:gdLst>
              <a:gd name="connsiteX0" fmla="*/ 681372 w 681372"/>
              <a:gd name="connsiteY0" fmla="*/ 1801455 h 1801455"/>
              <a:gd name="connsiteX1" fmla="*/ 107631 w 681372"/>
              <a:gd name="connsiteY1" fmla="*/ 196772 h 1801455"/>
              <a:gd name="connsiteX2" fmla="*/ 54 w 681372"/>
              <a:gd name="connsiteY2" fmla="*/ 26443 h 1801455"/>
              <a:gd name="connsiteX3" fmla="*/ 54 w 681372"/>
              <a:gd name="connsiteY3" fmla="*/ 26443 h 180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372" h="1801455">
                <a:moveTo>
                  <a:pt x="681372" y="1801455"/>
                </a:moveTo>
                <a:cubicBezTo>
                  <a:pt x="451278" y="1147031"/>
                  <a:pt x="221184" y="492607"/>
                  <a:pt x="107631" y="196772"/>
                </a:cubicBezTo>
                <a:cubicBezTo>
                  <a:pt x="-5922" y="-99063"/>
                  <a:pt x="54" y="26443"/>
                  <a:pt x="54" y="26443"/>
                </a:cubicBezTo>
                <a:lnTo>
                  <a:pt x="54" y="26443"/>
                </a:lnTo>
              </a:path>
            </a:pathLst>
          </a:custGeom>
          <a:noFill/>
          <a:ln>
            <a:solidFill>
              <a:srgbClr val="FF00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eform 5"/>
          <p:cNvSpPr/>
          <p:nvPr/>
        </p:nvSpPr>
        <p:spPr>
          <a:xfrm>
            <a:off x="5265748" y="5450541"/>
            <a:ext cx="1399725" cy="645459"/>
          </a:xfrm>
          <a:custGeom>
            <a:avLst/>
            <a:gdLst>
              <a:gd name="connsiteX0" fmla="*/ 0 w 1399725"/>
              <a:gd name="connsiteY0" fmla="*/ 645459 h 645459"/>
              <a:gd name="connsiteX1" fmla="*/ 1174376 w 1399725"/>
              <a:gd name="connsiteY1" fmla="*/ 349624 h 645459"/>
              <a:gd name="connsiteX2" fmla="*/ 1398494 w 1399725"/>
              <a:gd name="connsiteY2" fmla="*/ 0 h 64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9725" h="645459">
                <a:moveTo>
                  <a:pt x="0" y="645459"/>
                </a:moveTo>
                <a:cubicBezTo>
                  <a:pt x="470647" y="551329"/>
                  <a:pt x="941294" y="457200"/>
                  <a:pt x="1174376" y="349624"/>
                </a:cubicBezTo>
                <a:cubicBezTo>
                  <a:pt x="1407458" y="242047"/>
                  <a:pt x="1402976" y="121023"/>
                  <a:pt x="1398494" y="0"/>
                </a:cubicBezTo>
              </a:path>
            </a:pathLst>
          </a:custGeom>
          <a:noFill/>
          <a:ln>
            <a:solidFill>
              <a:srgbClr val="FF00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eform 8"/>
          <p:cNvSpPr/>
          <p:nvPr/>
        </p:nvSpPr>
        <p:spPr>
          <a:xfrm>
            <a:off x="4356495" y="5450541"/>
            <a:ext cx="600987" cy="625582"/>
          </a:xfrm>
          <a:custGeom>
            <a:avLst/>
            <a:gdLst>
              <a:gd name="connsiteX0" fmla="*/ 600987 w 600987"/>
              <a:gd name="connsiteY0" fmla="*/ 618565 h 625582"/>
              <a:gd name="connsiteX1" fmla="*/ 81034 w 600987"/>
              <a:gd name="connsiteY1" fmla="*/ 537883 h 625582"/>
              <a:gd name="connsiteX2" fmla="*/ 9317 w 600987"/>
              <a:gd name="connsiteY2" fmla="*/ 0 h 62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987" h="625582">
                <a:moveTo>
                  <a:pt x="600987" y="618565"/>
                </a:moveTo>
                <a:cubicBezTo>
                  <a:pt x="390316" y="629771"/>
                  <a:pt x="179646" y="640977"/>
                  <a:pt x="81034" y="537883"/>
                </a:cubicBezTo>
                <a:cubicBezTo>
                  <a:pt x="-17578" y="434789"/>
                  <a:pt x="-4131" y="217394"/>
                  <a:pt x="9317" y="0"/>
                </a:cubicBezTo>
              </a:path>
            </a:pathLst>
          </a:custGeom>
          <a:noFill/>
          <a:ln>
            <a:solidFill>
              <a:srgbClr val="FF00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eform 12"/>
          <p:cNvSpPr/>
          <p:nvPr/>
        </p:nvSpPr>
        <p:spPr>
          <a:xfrm>
            <a:off x="1183986" y="4993341"/>
            <a:ext cx="3737638" cy="1293396"/>
          </a:xfrm>
          <a:custGeom>
            <a:avLst/>
            <a:gdLst>
              <a:gd name="connsiteX0" fmla="*/ 3737638 w 3737638"/>
              <a:gd name="connsiteY0" fmla="*/ 1192306 h 1293396"/>
              <a:gd name="connsiteX1" fmla="*/ 564132 w 3737638"/>
              <a:gd name="connsiteY1" fmla="*/ 1174377 h 1293396"/>
              <a:gd name="connsiteX2" fmla="*/ 17285 w 3737638"/>
              <a:gd name="connsiteY2" fmla="*/ 0 h 129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7638" h="1293396">
                <a:moveTo>
                  <a:pt x="3737638" y="1192306"/>
                </a:moveTo>
                <a:cubicBezTo>
                  <a:pt x="2460914" y="1282700"/>
                  <a:pt x="1184191" y="1373095"/>
                  <a:pt x="564132" y="1174377"/>
                </a:cubicBezTo>
                <a:cubicBezTo>
                  <a:pt x="-55927" y="975659"/>
                  <a:pt x="-19321" y="487829"/>
                  <a:pt x="17285" y="0"/>
                </a:cubicBezTo>
              </a:path>
            </a:pathLst>
          </a:custGeom>
          <a:noFill/>
          <a:ln>
            <a:solidFill>
              <a:srgbClr val="FF00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eform 14"/>
          <p:cNvSpPr/>
          <p:nvPr/>
        </p:nvSpPr>
        <p:spPr>
          <a:xfrm>
            <a:off x="467569" y="2572871"/>
            <a:ext cx="357184" cy="663388"/>
          </a:xfrm>
          <a:custGeom>
            <a:avLst/>
            <a:gdLst>
              <a:gd name="connsiteX0" fmla="*/ 150996 w 357184"/>
              <a:gd name="connsiteY0" fmla="*/ 663388 h 663388"/>
              <a:gd name="connsiteX1" fmla="*/ 7560 w 357184"/>
              <a:gd name="connsiteY1" fmla="*/ 313764 h 663388"/>
              <a:gd name="connsiteX2" fmla="*/ 357184 w 357184"/>
              <a:gd name="connsiteY2" fmla="*/ 0 h 66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4" h="663388">
                <a:moveTo>
                  <a:pt x="150996" y="663388"/>
                </a:moveTo>
                <a:cubicBezTo>
                  <a:pt x="62095" y="543858"/>
                  <a:pt x="-26805" y="424329"/>
                  <a:pt x="7560" y="313764"/>
                </a:cubicBezTo>
                <a:cubicBezTo>
                  <a:pt x="41925" y="203199"/>
                  <a:pt x="199554" y="101599"/>
                  <a:pt x="357184" y="0"/>
                </a:cubicBezTo>
              </a:path>
            </a:pathLst>
          </a:custGeom>
          <a:noFill/>
          <a:ln>
            <a:solidFill>
              <a:srgbClr val="3333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eform 15"/>
          <p:cNvSpPr/>
          <p:nvPr/>
        </p:nvSpPr>
        <p:spPr>
          <a:xfrm>
            <a:off x="1030941" y="2832847"/>
            <a:ext cx="3083859" cy="582706"/>
          </a:xfrm>
          <a:custGeom>
            <a:avLst/>
            <a:gdLst>
              <a:gd name="connsiteX0" fmla="*/ 0 w 3083859"/>
              <a:gd name="connsiteY0" fmla="*/ 582706 h 582706"/>
              <a:gd name="connsiteX1" fmla="*/ 2501153 w 3083859"/>
              <a:gd name="connsiteY1" fmla="*/ 259977 h 582706"/>
              <a:gd name="connsiteX2" fmla="*/ 3083859 w 3083859"/>
              <a:gd name="connsiteY2" fmla="*/ 0 h 58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3859" h="582706">
                <a:moveTo>
                  <a:pt x="0" y="582706"/>
                </a:moveTo>
                <a:cubicBezTo>
                  <a:pt x="993588" y="469900"/>
                  <a:pt x="1987177" y="357095"/>
                  <a:pt x="2501153" y="259977"/>
                </a:cubicBezTo>
                <a:cubicBezTo>
                  <a:pt x="3015129" y="162859"/>
                  <a:pt x="3049494" y="81429"/>
                  <a:pt x="3083859" y="0"/>
                </a:cubicBezTo>
              </a:path>
            </a:pathLst>
          </a:custGeom>
          <a:noFill/>
          <a:ln>
            <a:solidFill>
              <a:srgbClr val="3333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eform 16"/>
          <p:cNvSpPr/>
          <p:nvPr/>
        </p:nvSpPr>
        <p:spPr>
          <a:xfrm>
            <a:off x="986118" y="3415553"/>
            <a:ext cx="4240306" cy="35859"/>
          </a:xfrm>
          <a:custGeom>
            <a:avLst/>
            <a:gdLst>
              <a:gd name="connsiteX0" fmla="*/ 0 w 4240306"/>
              <a:gd name="connsiteY0" fmla="*/ 35859 h 35859"/>
              <a:gd name="connsiteX1" fmla="*/ 4240306 w 4240306"/>
              <a:gd name="connsiteY1" fmla="*/ 0 h 3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40306" h="35859">
                <a:moveTo>
                  <a:pt x="0" y="35859"/>
                </a:moveTo>
                <a:lnTo>
                  <a:pt x="4240306" y="0"/>
                </a:lnTo>
              </a:path>
            </a:pathLst>
          </a:custGeom>
          <a:noFill/>
          <a:ln>
            <a:solidFill>
              <a:srgbClr val="3333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eform 18"/>
          <p:cNvSpPr/>
          <p:nvPr/>
        </p:nvSpPr>
        <p:spPr>
          <a:xfrm>
            <a:off x="582706" y="3550024"/>
            <a:ext cx="788894" cy="699247"/>
          </a:xfrm>
          <a:custGeom>
            <a:avLst/>
            <a:gdLst>
              <a:gd name="connsiteX0" fmla="*/ 0 w 788894"/>
              <a:gd name="connsiteY0" fmla="*/ 0 h 699247"/>
              <a:gd name="connsiteX1" fmla="*/ 788894 w 788894"/>
              <a:gd name="connsiteY1" fmla="*/ 699247 h 69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8894" h="699247">
                <a:moveTo>
                  <a:pt x="0" y="0"/>
                </a:moveTo>
                <a:lnTo>
                  <a:pt x="788894" y="699247"/>
                </a:lnTo>
              </a:path>
            </a:pathLst>
          </a:custGeom>
          <a:noFill/>
          <a:ln w="9525">
            <a:solidFill>
              <a:srgbClr val="3333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eform 19"/>
          <p:cNvSpPr/>
          <p:nvPr/>
        </p:nvSpPr>
        <p:spPr>
          <a:xfrm>
            <a:off x="228086" y="3576918"/>
            <a:ext cx="3169538" cy="1970334"/>
          </a:xfrm>
          <a:custGeom>
            <a:avLst/>
            <a:gdLst>
              <a:gd name="connsiteX0" fmla="*/ 291867 w 3169538"/>
              <a:gd name="connsiteY0" fmla="*/ 0 h 1970334"/>
              <a:gd name="connsiteX1" fmla="*/ 157396 w 3169538"/>
              <a:gd name="connsiteY1" fmla="*/ 1703294 h 1970334"/>
              <a:gd name="connsiteX2" fmla="*/ 2201349 w 3169538"/>
              <a:gd name="connsiteY2" fmla="*/ 1936376 h 1970334"/>
              <a:gd name="connsiteX3" fmla="*/ 3169538 w 3169538"/>
              <a:gd name="connsiteY3" fmla="*/ 1398494 h 197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9538" h="1970334">
                <a:moveTo>
                  <a:pt x="291867" y="0"/>
                </a:moveTo>
                <a:cubicBezTo>
                  <a:pt x="65508" y="690282"/>
                  <a:pt x="-160851" y="1380565"/>
                  <a:pt x="157396" y="1703294"/>
                </a:cubicBezTo>
                <a:cubicBezTo>
                  <a:pt x="475643" y="2026023"/>
                  <a:pt x="1699325" y="1987176"/>
                  <a:pt x="2201349" y="1936376"/>
                </a:cubicBezTo>
                <a:cubicBezTo>
                  <a:pt x="2703373" y="1885576"/>
                  <a:pt x="2936455" y="1642035"/>
                  <a:pt x="3169538" y="1398494"/>
                </a:cubicBezTo>
              </a:path>
            </a:pathLst>
          </a:custGeom>
          <a:noFill/>
          <a:ln>
            <a:solidFill>
              <a:srgbClr val="3333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TextBox 20"/>
          <p:cNvSpPr txBox="1"/>
          <p:nvPr/>
        </p:nvSpPr>
        <p:spPr>
          <a:xfrm>
            <a:off x="7978588" y="3678823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C00000"/>
                </a:solidFill>
                <a:latin typeface="+mn-lt"/>
              </a:rPr>
              <a:t>CIDOC</a:t>
            </a:r>
            <a:endParaRPr lang="it-IT" sz="16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7" y="465233"/>
            <a:ext cx="627333" cy="68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Freeform 21"/>
          <p:cNvSpPr/>
          <p:nvPr/>
        </p:nvSpPr>
        <p:spPr>
          <a:xfrm>
            <a:off x="5728447" y="3926541"/>
            <a:ext cx="2510118" cy="256244"/>
          </a:xfrm>
          <a:custGeom>
            <a:avLst/>
            <a:gdLst>
              <a:gd name="connsiteX0" fmla="*/ 2510118 w 2510118"/>
              <a:gd name="connsiteY0" fmla="*/ 26894 h 256244"/>
              <a:gd name="connsiteX1" fmla="*/ 2169459 w 2510118"/>
              <a:gd name="connsiteY1" fmla="*/ 206188 h 256244"/>
              <a:gd name="connsiteX2" fmla="*/ 1201271 w 2510118"/>
              <a:gd name="connsiteY2" fmla="*/ 242047 h 256244"/>
              <a:gd name="connsiteX3" fmla="*/ 0 w 2510118"/>
              <a:gd name="connsiteY3" fmla="*/ 0 h 25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0118" h="256244">
                <a:moveTo>
                  <a:pt x="2510118" y="26894"/>
                </a:moveTo>
                <a:cubicBezTo>
                  <a:pt x="2448859" y="98611"/>
                  <a:pt x="2387600" y="170329"/>
                  <a:pt x="2169459" y="206188"/>
                </a:cubicBezTo>
                <a:cubicBezTo>
                  <a:pt x="1951318" y="242047"/>
                  <a:pt x="1562847" y="276412"/>
                  <a:pt x="1201271" y="242047"/>
                </a:cubicBezTo>
                <a:cubicBezTo>
                  <a:pt x="839694" y="207682"/>
                  <a:pt x="419847" y="103841"/>
                  <a:pt x="0" y="0"/>
                </a:cubicBezTo>
              </a:path>
            </a:pathLst>
          </a:custGeom>
          <a:noFill/>
          <a:ln>
            <a:solidFill>
              <a:srgbClr val="8B0A06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38565" y="4313076"/>
            <a:ext cx="479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4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</a:t>
            </a:r>
            <a:endParaRPr lang="it-IT" sz="1600" b="1" dirty="0">
              <a:solidFill>
                <a:srgbClr val="4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038165" y="4275903"/>
            <a:ext cx="3263153" cy="224379"/>
          </a:xfrm>
          <a:custGeom>
            <a:avLst/>
            <a:gdLst>
              <a:gd name="connsiteX0" fmla="*/ 3263153 w 3263153"/>
              <a:gd name="connsiteY0" fmla="*/ 224379 h 224379"/>
              <a:gd name="connsiteX1" fmla="*/ 1819835 w 3263153"/>
              <a:gd name="connsiteY1" fmla="*/ 262 h 224379"/>
              <a:gd name="connsiteX2" fmla="*/ 0 w 3263153"/>
              <a:gd name="connsiteY2" fmla="*/ 188521 h 22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3153" h="224379">
                <a:moveTo>
                  <a:pt x="3263153" y="224379"/>
                </a:moveTo>
                <a:cubicBezTo>
                  <a:pt x="2813423" y="115308"/>
                  <a:pt x="2363694" y="6238"/>
                  <a:pt x="1819835" y="262"/>
                </a:cubicBezTo>
                <a:cubicBezTo>
                  <a:pt x="1275976" y="-5714"/>
                  <a:pt x="637988" y="91403"/>
                  <a:pt x="0" y="188521"/>
                </a:cubicBezTo>
              </a:path>
            </a:pathLst>
          </a:custGeom>
          <a:noFill/>
          <a:ln>
            <a:solidFill>
              <a:srgbClr val="408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34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Talk layout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The birth of Linked Open Data (LOD)</a:t>
            </a:r>
          </a:p>
          <a:p>
            <a:r>
              <a:rPr lang="it-IT" dirty="0" smtClean="0"/>
              <a:t>Linked Open Data</a:t>
            </a:r>
          </a:p>
          <a:p>
            <a:pPr lvl="1"/>
            <a:r>
              <a:rPr lang="it-IT" dirty="0"/>
              <a:t>b</a:t>
            </a:r>
            <a:r>
              <a:rPr lang="it-IT" dirty="0" smtClean="0"/>
              <a:t>enefits, principles, levels</a:t>
            </a:r>
          </a:p>
          <a:p>
            <a:r>
              <a:rPr lang="it-IT" dirty="0" smtClean="0"/>
              <a:t>Web of Data &amp; Semantic Web</a:t>
            </a:r>
          </a:p>
          <a:p>
            <a:pPr lvl="1"/>
            <a:r>
              <a:rPr lang="it-IT" dirty="0" smtClean="0"/>
              <a:t>Data integration</a:t>
            </a:r>
          </a:p>
          <a:p>
            <a:pPr lvl="1"/>
            <a:r>
              <a:rPr lang="it-IT" dirty="0" smtClean="0"/>
              <a:t>RDF (Resource Description Framework)</a:t>
            </a:r>
          </a:p>
          <a:p>
            <a:r>
              <a:rPr lang="it-IT" dirty="0" smtClean="0"/>
              <a:t>One step forward: ontology</a:t>
            </a:r>
          </a:p>
          <a:p>
            <a:r>
              <a:rPr lang="it-IT" dirty="0" smtClean="0"/>
              <a:t>Conclusion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00" y="274638"/>
            <a:ext cx="1475232" cy="127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6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Is RDF enough?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RDF </a:t>
            </a:r>
            <a:r>
              <a:rPr lang="it-IT" dirty="0" smtClean="0"/>
              <a:t>is a </a:t>
            </a:r>
            <a:r>
              <a:rPr lang="it-IT" dirty="0" smtClean="0">
                <a:solidFill>
                  <a:srgbClr val="FF0000"/>
                </a:solidFill>
              </a:rPr>
              <a:t>universal language </a:t>
            </a:r>
            <a:r>
              <a:rPr lang="it-IT" dirty="0" smtClean="0"/>
              <a:t>to describe resources using your own </a:t>
            </a:r>
            <a:r>
              <a:rPr lang="it-IT" dirty="0" smtClean="0">
                <a:solidFill>
                  <a:srgbClr val="FF0000"/>
                </a:solidFill>
              </a:rPr>
              <a:t>vocabulary</a:t>
            </a:r>
          </a:p>
          <a:p>
            <a:r>
              <a:rPr lang="it-IT" dirty="0" smtClean="0"/>
              <a:t>Syntactically correct RDF statements (s-p-o triples) </a:t>
            </a:r>
            <a:r>
              <a:rPr lang="it-IT" dirty="0"/>
              <a:t>can be </a:t>
            </a:r>
            <a:r>
              <a:rPr lang="it-IT" dirty="0" smtClean="0">
                <a:solidFill>
                  <a:srgbClr val="FF0000"/>
                </a:solidFill>
              </a:rPr>
              <a:t>meaningful</a:t>
            </a:r>
            <a:r>
              <a:rPr lang="it-IT" dirty="0" smtClean="0"/>
              <a:t> or </a:t>
            </a:r>
            <a:r>
              <a:rPr lang="it-IT" dirty="0" smtClean="0">
                <a:solidFill>
                  <a:srgbClr val="FF0000"/>
                </a:solidFill>
              </a:rPr>
              <a:t>meaningless</a:t>
            </a:r>
            <a:r>
              <a:rPr lang="it-IT" dirty="0" smtClean="0"/>
              <a:t> </a:t>
            </a:r>
          </a:p>
          <a:p>
            <a:pPr lvl="1"/>
            <a:r>
              <a:rPr lang="it-IT" dirty="0" smtClean="0">
                <a:solidFill>
                  <a:srgbClr val="3333FF"/>
                </a:solidFill>
              </a:rPr>
              <a:t>Leonardo 			authorOf 		Gioconda </a:t>
            </a:r>
            <a:r>
              <a:rPr lang="it-IT" dirty="0">
                <a:solidFill>
                  <a:srgbClr val="3333FF"/>
                </a:solidFill>
              </a:rPr>
              <a:t/>
            </a:r>
            <a:br>
              <a:rPr lang="it-IT" dirty="0">
                <a:solidFill>
                  <a:srgbClr val="3333FF"/>
                </a:solidFill>
              </a:rPr>
            </a:br>
            <a:r>
              <a:rPr lang="it-IT" dirty="0" smtClean="0">
                <a:solidFill>
                  <a:srgbClr val="3333FF"/>
                </a:solidFill>
              </a:rPr>
              <a:t>Cimabue 			masterOf 	Giotto</a:t>
            </a:r>
            <a:r>
              <a:rPr lang="it-IT" dirty="0">
                <a:solidFill>
                  <a:srgbClr val="3333FF"/>
                </a:solidFill>
              </a:rPr>
              <a:t/>
            </a:r>
            <a:br>
              <a:rPr lang="it-IT" dirty="0">
                <a:solidFill>
                  <a:srgbClr val="3333FF"/>
                </a:solidFill>
              </a:rPr>
            </a:br>
            <a:r>
              <a:rPr lang="it-IT" dirty="0" smtClean="0">
                <a:solidFill>
                  <a:srgbClr val="3333FF"/>
                </a:solidFill>
              </a:rPr>
              <a:t>Michelangelo		authorOf 		Leonardo</a:t>
            </a:r>
          </a:p>
          <a:p>
            <a:r>
              <a:rPr lang="it-IT" dirty="0" smtClean="0"/>
              <a:t>We need to express </a:t>
            </a:r>
            <a:r>
              <a:rPr lang="it-IT" dirty="0" smtClean="0">
                <a:solidFill>
                  <a:srgbClr val="FF0000"/>
                </a:solidFill>
              </a:rPr>
              <a:t>constraints</a:t>
            </a:r>
          </a:p>
          <a:p>
            <a:r>
              <a:rPr lang="it-IT" dirty="0" smtClean="0"/>
              <a:t>Here come RDFS, OWL (Ontology languages)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20</a:t>
            </a:fld>
            <a:endParaRPr lang="it-IT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7" y="465233"/>
            <a:ext cx="627333" cy="68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488" y="3578916"/>
            <a:ext cx="288036" cy="40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490" y="4324905"/>
            <a:ext cx="25603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488" y="3899119"/>
            <a:ext cx="288036" cy="40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23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One step forward: ontology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altLang="it-IT" dirty="0" smtClean="0">
                <a:latin typeface="Arial" charset="0"/>
                <a:cs typeface="Arial" charset="0"/>
              </a:rPr>
              <a:t>Models knowledge in its:</a:t>
            </a:r>
          </a:p>
          <a:p>
            <a:pPr lvl="1"/>
            <a:r>
              <a:rPr lang="it-IT" altLang="it-IT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Intension</a:t>
            </a:r>
            <a:r>
              <a:rPr lang="it-IT" altLang="it-IT" dirty="0" smtClean="0">
                <a:latin typeface="Arial" charset="0"/>
                <a:cs typeface="Arial" charset="0"/>
              </a:rPr>
              <a:t> (terminological knowledge: definitions of </a:t>
            </a:r>
            <a:r>
              <a:rPr lang="it-IT" altLang="it-IT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concepts</a:t>
            </a:r>
            <a:r>
              <a:rPr lang="it-IT" altLang="it-IT" dirty="0" smtClean="0">
                <a:latin typeface="Arial" charset="0"/>
                <a:cs typeface="Arial" charset="0"/>
              </a:rPr>
              <a:t> and </a:t>
            </a:r>
            <a:r>
              <a:rPr lang="it-IT" altLang="it-IT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roles</a:t>
            </a:r>
            <a:r>
              <a:rPr lang="it-IT" altLang="it-IT" dirty="0" smtClean="0">
                <a:latin typeface="Arial" charset="0"/>
                <a:cs typeface="Arial" charset="0"/>
              </a:rPr>
              <a:t>)</a:t>
            </a:r>
          </a:p>
          <a:p>
            <a:pPr lvl="1"/>
            <a:r>
              <a:rPr lang="it-IT" altLang="it-IT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Extension</a:t>
            </a:r>
            <a:r>
              <a:rPr lang="it-IT" altLang="it-IT" dirty="0" smtClean="0">
                <a:latin typeface="Arial" charset="0"/>
                <a:cs typeface="Arial" charset="0"/>
              </a:rPr>
              <a:t> (assertional knowledge: </a:t>
            </a:r>
            <a:r>
              <a:rPr lang="it-IT" altLang="it-IT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instances</a:t>
            </a:r>
            <a:r>
              <a:rPr lang="it-IT" altLang="it-IT" dirty="0" smtClean="0">
                <a:latin typeface="Arial" charset="0"/>
                <a:cs typeface="Arial" charset="0"/>
              </a:rPr>
              <a:t> or definitions of individuals)</a:t>
            </a:r>
          </a:p>
          <a:p>
            <a:r>
              <a:rPr lang="it-IT" dirty="0">
                <a:latin typeface="Arial" charset="0"/>
                <a:cs typeface="Arial" charset="0"/>
              </a:rPr>
              <a:t>A simple definition (Jim Hendler)</a:t>
            </a:r>
          </a:p>
          <a:p>
            <a:pPr lvl="1"/>
            <a:r>
              <a:rPr lang="en-US" dirty="0"/>
              <a:t>A set of </a:t>
            </a:r>
            <a:r>
              <a:rPr lang="en-US" i="1" dirty="0">
                <a:solidFill>
                  <a:srgbClr val="FF0000"/>
                </a:solidFill>
              </a:rPr>
              <a:t>knowledge terms</a:t>
            </a:r>
            <a:r>
              <a:rPr lang="en-US" dirty="0"/>
              <a:t>, including the vocabulary, the </a:t>
            </a:r>
            <a:r>
              <a:rPr lang="en-US" i="1" dirty="0">
                <a:solidFill>
                  <a:srgbClr val="FF0000"/>
                </a:solidFill>
              </a:rPr>
              <a:t>semantic interconnections</a:t>
            </a:r>
            <a:r>
              <a:rPr lang="en-US" dirty="0"/>
              <a:t> and some </a:t>
            </a:r>
            <a:r>
              <a:rPr lang="en-US" i="1" dirty="0">
                <a:solidFill>
                  <a:srgbClr val="FF0000"/>
                </a:solidFill>
              </a:rPr>
              <a:t>simple rules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 inference and logic for some particular topic</a:t>
            </a:r>
            <a:r>
              <a:rPr lang="it-IT" altLang="it-IT" dirty="0">
                <a:latin typeface="Arial" charset="0"/>
                <a:cs typeface="Arial" charset="0"/>
              </a:rPr>
              <a:t> </a:t>
            </a:r>
          </a:p>
          <a:p>
            <a:r>
              <a:rPr lang="it-IT" altLang="it-IT" dirty="0">
                <a:latin typeface="Arial" charset="0"/>
                <a:cs typeface="Arial" charset="0"/>
              </a:rPr>
              <a:t>Many </a:t>
            </a:r>
            <a:r>
              <a:rPr lang="it-IT" altLang="it-IT" dirty="0" smtClean="0">
                <a:latin typeface="Arial" charset="0"/>
                <a:cs typeface="Arial" charset="0"/>
              </a:rPr>
              <a:t>definitions, but:</a:t>
            </a:r>
          </a:p>
          <a:p>
            <a:pPr lvl="1"/>
            <a:r>
              <a:rPr lang="it-IT" altLang="it-IT" dirty="0" smtClean="0">
                <a:latin typeface="Arial" charset="0"/>
                <a:cs typeface="Arial" charset="0"/>
              </a:rPr>
              <a:t>clear understanding</a:t>
            </a:r>
            <a:endParaRPr lang="it-IT" altLang="it-IT" dirty="0">
              <a:latin typeface="Arial" charset="0"/>
              <a:cs typeface="Arial" charset="0"/>
            </a:endParaRPr>
          </a:p>
          <a:p>
            <a:pPr lvl="1"/>
            <a:r>
              <a:rPr lang="en-US" dirty="0" smtClean="0"/>
              <a:t>consensus </a:t>
            </a:r>
            <a:r>
              <a:rPr lang="en-US" dirty="0"/>
              <a:t>among the ontology community </a:t>
            </a:r>
          </a:p>
          <a:p>
            <a:r>
              <a:rPr lang="en-US" dirty="0"/>
              <a:t>An ontology includes: </a:t>
            </a:r>
          </a:p>
          <a:p>
            <a:pPr lvl="1"/>
            <a:r>
              <a:rPr lang="en-US" dirty="0"/>
              <a:t>terms </a:t>
            </a:r>
            <a:r>
              <a:rPr lang="en-US" i="1" dirty="0"/>
              <a:t>explicitly</a:t>
            </a:r>
            <a:r>
              <a:rPr lang="en-US" dirty="0"/>
              <a:t> defined </a:t>
            </a:r>
          </a:p>
          <a:p>
            <a:pPr lvl="1"/>
            <a:r>
              <a:rPr lang="en-US" i="1" dirty="0"/>
              <a:t>knowledge</a:t>
            </a:r>
            <a:r>
              <a:rPr lang="en-US" dirty="0"/>
              <a:t> we can </a:t>
            </a:r>
            <a:r>
              <a:rPr lang="en-US" i="1" dirty="0"/>
              <a:t>infer</a:t>
            </a:r>
            <a:r>
              <a:rPr lang="en-US" dirty="0"/>
              <a:t> </a:t>
            </a:r>
          </a:p>
          <a:p>
            <a:r>
              <a:rPr lang="en-US" dirty="0"/>
              <a:t>An ontology aims to capture </a:t>
            </a:r>
            <a:r>
              <a:rPr lang="en-US" i="1" dirty="0">
                <a:solidFill>
                  <a:srgbClr val="FF0000"/>
                </a:solidFill>
              </a:rPr>
              <a:t>consensual</a:t>
            </a:r>
            <a:r>
              <a:rPr lang="en-US" dirty="0"/>
              <a:t> knowledge, to reuse and </a:t>
            </a:r>
            <a:r>
              <a:rPr lang="en-US" i="1" dirty="0">
                <a:solidFill>
                  <a:srgbClr val="FF0000"/>
                </a:solidFill>
              </a:rPr>
              <a:t>share</a:t>
            </a:r>
            <a:r>
              <a:rPr lang="en-US" dirty="0"/>
              <a:t> across software applications and by groups of people </a:t>
            </a:r>
          </a:p>
          <a:p>
            <a:r>
              <a:rPr lang="it-IT" altLang="it-IT" dirty="0" smtClean="0">
                <a:latin typeface="Arial" charset="0"/>
                <a:cs typeface="Arial" charset="0"/>
              </a:rPr>
              <a:t>A shared ontology</a:t>
            </a:r>
          </a:p>
          <a:p>
            <a:pPr lvl="1"/>
            <a:r>
              <a:rPr lang="it-IT" altLang="it-IT" dirty="0" smtClean="0">
                <a:latin typeface="Arial" charset="0"/>
              </a:rPr>
              <a:t>Allows machines to </a:t>
            </a:r>
            <a:r>
              <a:rPr lang="it-IT" altLang="it-IT" dirty="0" smtClean="0">
                <a:solidFill>
                  <a:srgbClr val="C00000"/>
                </a:solidFill>
                <a:latin typeface="Arial" charset="0"/>
              </a:rPr>
              <a:t>understand</a:t>
            </a:r>
            <a:r>
              <a:rPr lang="it-IT" altLang="it-IT" dirty="0" smtClean="0">
                <a:latin typeface="Arial" charset="0"/>
              </a:rPr>
              <a:t> data</a:t>
            </a:r>
          </a:p>
          <a:p>
            <a:pPr lvl="1"/>
            <a:r>
              <a:rPr lang="it-IT" altLang="it-IT" dirty="0" smtClean="0">
                <a:latin typeface="Arial" charset="0"/>
              </a:rPr>
              <a:t>Makes data really </a:t>
            </a:r>
            <a:r>
              <a:rPr lang="it-IT" altLang="it-IT" dirty="0" smtClean="0">
                <a:solidFill>
                  <a:srgbClr val="C00000"/>
                </a:solidFill>
                <a:latin typeface="Arial" charset="0"/>
              </a:rPr>
              <a:t>interoperable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6236C-BA8F-4FED-AB33-EDFD99C76826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4" y="471863"/>
            <a:ext cx="504793" cy="81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31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Everything OK?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22</a:t>
            </a:fld>
            <a:endParaRPr 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1584" y="1587691"/>
            <a:ext cx="4925568" cy="4525963"/>
          </a:xfrm>
        </p:spPr>
        <p:txBody>
          <a:bodyPr/>
          <a:lstStyle/>
          <a:p>
            <a:r>
              <a:rPr lang="en-US" dirty="0" smtClean="0"/>
              <a:t>User requirements</a:t>
            </a:r>
          </a:p>
          <a:p>
            <a:pPr lvl="1"/>
            <a:r>
              <a:rPr lang="en-US" dirty="0" smtClean="0"/>
              <a:t>Integrated view of all info pertaining to a single object</a:t>
            </a:r>
          </a:p>
          <a:p>
            <a:r>
              <a:rPr lang="en-US" dirty="0" smtClean="0"/>
              <a:t>Data fusion: some (well known) issues:</a:t>
            </a:r>
          </a:p>
          <a:p>
            <a:pPr lvl="1"/>
            <a:r>
              <a:rPr lang="en-US" dirty="0" smtClean="0"/>
              <a:t>Schema mapping</a:t>
            </a:r>
          </a:p>
          <a:p>
            <a:pPr lvl="1"/>
            <a:r>
              <a:rPr lang="en-US" dirty="0" smtClean="0"/>
              <a:t>Inconsistent conflicts resolution</a:t>
            </a:r>
          </a:p>
          <a:p>
            <a:pPr lvl="1"/>
            <a:r>
              <a:rPr lang="en-US" dirty="0" smtClean="0"/>
              <a:t>Trust/information </a:t>
            </a:r>
            <a:r>
              <a:rPr lang="en-US" dirty="0" err="1" smtClean="0"/>
              <a:t>qualilty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207" y="1601788"/>
            <a:ext cx="354806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52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Reconciling differences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59829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For classes:</a:t>
            </a:r>
          </a:p>
          <a:p>
            <a:pPr lvl="1"/>
            <a:r>
              <a:rPr lang="en-US" dirty="0" err="1">
                <a:solidFill>
                  <a:srgbClr val="CC04A6"/>
                </a:solidFill>
              </a:rPr>
              <a:t>owl:equivalentClass</a:t>
            </a:r>
            <a:r>
              <a:rPr lang="en-US" dirty="0"/>
              <a:t>: two classes have the same individuals</a:t>
            </a:r>
          </a:p>
          <a:p>
            <a:r>
              <a:rPr lang="en-US" dirty="0" smtClean="0"/>
              <a:t>For </a:t>
            </a:r>
            <a:r>
              <a:rPr lang="en-US" dirty="0"/>
              <a:t>properties:</a:t>
            </a:r>
          </a:p>
          <a:p>
            <a:pPr lvl="1"/>
            <a:r>
              <a:rPr lang="en-US" dirty="0" err="1">
                <a:solidFill>
                  <a:srgbClr val="CC04A6"/>
                </a:solidFill>
              </a:rPr>
              <a:t>owl:equivalentProperty</a:t>
            </a:r>
            <a:endParaRPr lang="en-US" dirty="0">
              <a:solidFill>
                <a:srgbClr val="CC04A6"/>
              </a:solidFill>
            </a:endParaRPr>
          </a:p>
          <a:p>
            <a:r>
              <a:rPr lang="en-US" dirty="0" smtClean="0"/>
              <a:t>For </a:t>
            </a:r>
            <a:r>
              <a:rPr lang="en-US" dirty="0"/>
              <a:t>individuals:</a:t>
            </a:r>
          </a:p>
          <a:p>
            <a:pPr lvl="1"/>
            <a:r>
              <a:rPr lang="en-US" dirty="0" err="1">
                <a:solidFill>
                  <a:srgbClr val="CC04A6"/>
                </a:solidFill>
              </a:rPr>
              <a:t>owl:sameAs</a:t>
            </a:r>
            <a:r>
              <a:rPr lang="en-US" dirty="0"/>
              <a:t>: two URIs refer to the same concept (“individual”)</a:t>
            </a:r>
          </a:p>
          <a:p>
            <a:r>
              <a:rPr lang="en-US" dirty="0" err="1" smtClean="0">
                <a:solidFill>
                  <a:srgbClr val="CC04A6"/>
                </a:solidFill>
              </a:rPr>
              <a:t>owl:sameAs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is a main mechanism of “linking” </a:t>
            </a:r>
          </a:p>
          <a:p>
            <a:pPr lvl="1"/>
            <a:r>
              <a:rPr lang="en-US" dirty="0" smtClean="0"/>
              <a:t>	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23</a:t>
            </a:fld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4" y="437497"/>
            <a:ext cx="506413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10764" y="5626178"/>
            <a:ext cx="7376035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://louvre.fr/Michel-Ange&gt;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n-US" sz="2000" b="1" dirty="0" smtClean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err="1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owl:sameAs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&lt;http://mibac.it/Michelangelo&gt; ;</a:t>
            </a:r>
            <a:endParaRPr lang="it-IT" sz="2000" dirty="0"/>
          </a:p>
        </p:txBody>
      </p:sp>
      <p:pic>
        <p:nvPicPr>
          <p:cNvPr id="7" name="Picture 5" descr="E:\DaVecchioNotebook\Documenti\Papers&amp;Slides2015\LOD&amp;SHOAH\dataFus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796" y="1690489"/>
            <a:ext cx="2752583" cy="353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47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 to 7</a:t>
            </a:r>
            <a:r>
              <a:rPr lang="en-US" baseline="30000" dirty="0" smtClean="0"/>
              <a:t>th</a:t>
            </a:r>
            <a:r>
              <a:rPr lang="en-US" dirty="0" smtClean="0"/>
              <a:t>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Providing </a:t>
            </a:r>
            <a:r>
              <a:rPr lang="en-US" dirty="0"/>
              <a:t>5-star Linked Data is just the beginning.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actually make use of the datasets, consumers </a:t>
            </a:r>
            <a:r>
              <a:rPr lang="en-US" dirty="0" smtClean="0"/>
              <a:t>need: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support in getting to know and access </a:t>
            </a:r>
            <a:r>
              <a:rPr lang="en-US" dirty="0" smtClean="0"/>
              <a:t>them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better grasp of their quality and provenance. </a:t>
            </a:r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xtend </a:t>
            </a:r>
            <a:r>
              <a:rPr lang="en-US" dirty="0"/>
              <a:t>the model with </a:t>
            </a:r>
            <a:r>
              <a:rPr lang="en-US" dirty="0">
                <a:solidFill>
                  <a:srgbClr val="FF0000"/>
                </a:solidFill>
              </a:rPr>
              <a:t>two</a:t>
            </a:r>
            <a:r>
              <a:rPr lang="en-US" dirty="0"/>
              <a:t> additional </a:t>
            </a:r>
            <a:r>
              <a:rPr lang="en-US" dirty="0" smtClean="0"/>
              <a:t>stars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24</a:t>
            </a:fld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96" y="301793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08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Levels 6 and 7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3322" y="1600200"/>
            <a:ext cx="5963478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rgbClr val="C00000"/>
                </a:solidFill>
              </a:rPr>
              <a:t>Schema and documentation</a:t>
            </a:r>
          </a:p>
          <a:p>
            <a:pPr marL="457200" lvl="1" indent="0">
              <a:buNone/>
            </a:pPr>
            <a:r>
              <a:rPr lang="en-US" dirty="0" smtClean="0"/>
              <a:t>Provide </a:t>
            </a:r>
            <a:r>
              <a:rPr lang="en-US" dirty="0"/>
              <a:t>your data with a schema and documentation so that people can </a:t>
            </a:r>
            <a:r>
              <a:rPr lang="en-US" dirty="0">
                <a:solidFill>
                  <a:srgbClr val="FF0000"/>
                </a:solidFill>
              </a:rPr>
              <a:t>understand and re-use </a:t>
            </a:r>
            <a:r>
              <a:rPr lang="en-US" dirty="0"/>
              <a:t>your data </a:t>
            </a:r>
            <a:r>
              <a:rPr lang="en-US" dirty="0" smtClean="0"/>
              <a:t>easily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>
                <a:solidFill>
                  <a:srgbClr val="C00000"/>
                </a:solidFill>
              </a:rPr>
              <a:t>Validation and provenance</a:t>
            </a:r>
          </a:p>
          <a:p>
            <a:pPr marL="457200" lvl="1" indent="0">
              <a:buNone/>
            </a:pPr>
            <a:r>
              <a:rPr lang="en-US" dirty="0"/>
              <a:t>Validate your data and denote its provenance so that people can </a:t>
            </a:r>
            <a:r>
              <a:rPr lang="en-US" dirty="0">
                <a:solidFill>
                  <a:srgbClr val="FF0000"/>
                </a:solidFill>
              </a:rPr>
              <a:t>trust the quality</a:t>
            </a:r>
            <a:r>
              <a:rPr lang="en-US" dirty="0"/>
              <a:t> of your </a:t>
            </a:r>
            <a:r>
              <a:rPr lang="en-US" dirty="0" smtClean="0"/>
              <a:t>data</a:t>
            </a:r>
          </a:p>
          <a:p>
            <a:pPr marL="457200" lvl="1" indent="0">
              <a:buNone/>
            </a:pPr>
            <a:endParaRPr lang="it-IT" dirty="0" smtClean="0"/>
          </a:p>
          <a:p>
            <a:pPr marL="457200" lvl="1" indent="0">
              <a:buNone/>
            </a:pPr>
            <a:endParaRPr lang="it-IT" dirty="0" smtClean="0"/>
          </a:p>
          <a:p>
            <a:pPr marL="457200" lvl="1" indent="0">
              <a:buNone/>
            </a:pPr>
            <a:r>
              <a:rPr lang="it-IT" sz="1700" dirty="0" smtClean="0">
                <a:solidFill>
                  <a:schemeClr val="tx1"/>
                </a:solidFill>
              </a:rPr>
              <a:t>References:</a:t>
            </a:r>
          </a:p>
          <a:p>
            <a:pPr lvl="1"/>
            <a:r>
              <a:rPr lang="it-IT" sz="1500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it-IT" sz="1500" dirty="0">
                <a:solidFill>
                  <a:schemeClr val="tx1"/>
                </a:solidFill>
                <a:hlinkClick r:id="rId3"/>
              </a:rPr>
              <a:t>://www.ldf.fi</a:t>
            </a:r>
            <a:r>
              <a:rPr lang="it-IT" sz="1500" dirty="0" smtClean="0">
                <a:solidFill>
                  <a:schemeClr val="tx1"/>
                </a:solidFill>
                <a:hlinkClick r:id="rId3"/>
              </a:rPr>
              <a:t>/</a:t>
            </a:r>
            <a:endParaRPr lang="it-IT" sz="1500" dirty="0" smtClean="0">
              <a:solidFill>
                <a:schemeClr val="tx1"/>
              </a:solidFill>
            </a:endParaRPr>
          </a:p>
          <a:p>
            <a:pPr lvl="1"/>
            <a:r>
              <a:rPr lang="it-IT" sz="1500" dirty="0">
                <a:solidFill>
                  <a:schemeClr val="tx1"/>
                </a:solidFill>
                <a:hlinkClick r:id="rId4"/>
              </a:rPr>
              <a:t>http://www.seco.tkk.fi/publications/2014/hyvonen-et-al-ldf-2014.pdf</a:t>
            </a:r>
            <a:endParaRPr lang="it-IT" sz="15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Get a 5* mu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80" y="420832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86812" y="3098533"/>
            <a:ext cx="2270500" cy="274320"/>
            <a:chOff x="619126" y="2961373"/>
            <a:chExt cx="2270500" cy="274320"/>
          </a:xfrm>
        </p:grpSpPr>
        <p:grpSp>
          <p:nvGrpSpPr>
            <p:cNvPr id="9" name="Group 8"/>
            <p:cNvGrpSpPr/>
            <p:nvPr/>
          </p:nvGrpSpPr>
          <p:grpSpPr>
            <a:xfrm>
              <a:off x="2278010" y="2961373"/>
              <a:ext cx="611616" cy="274320"/>
              <a:chOff x="1419792" y="2407024"/>
              <a:chExt cx="611616" cy="274320"/>
            </a:xfrm>
          </p:grpSpPr>
          <p:sp>
            <p:nvSpPr>
              <p:cNvPr id="14" name="5-Point Star 13"/>
              <p:cNvSpPr>
                <a:spLocks noChangeAspect="1"/>
              </p:cNvSpPr>
              <p:nvPr/>
            </p:nvSpPr>
            <p:spPr>
              <a:xfrm>
                <a:off x="1757088" y="2407024"/>
                <a:ext cx="274320" cy="274320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5-Point Star 14"/>
              <p:cNvSpPr>
                <a:spLocks noChangeAspect="1"/>
              </p:cNvSpPr>
              <p:nvPr/>
            </p:nvSpPr>
            <p:spPr>
              <a:xfrm>
                <a:off x="1419792" y="2407024"/>
                <a:ext cx="274320" cy="274320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619126" y="2961373"/>
              <a:ext cx="1605872" cy="274320"/>
              <a:chOff x="421134" y="4707890"/>
              <a:chExt cx="1605872" cy="274320"/>
            </a:xfrm>
          </p:grpSpPr>
          <p:sp>
            <p:nvSpPr>
              <p:cNvPr id="23" name="5-Point Star 22"/>
              <p:cNvSpPr>
                <a:spLocks noChangeAspect="1"/>
              </p:cNvSpPr>
              <p:nvPr/>
            </p:nvSpPr>
            <p:spPr>
              <a:xfrm>
                <a:off x="421134" y="4707890"/>
                <a:ext cx="274320" cy="274320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5-Point Star 23"/>
              <p:cNvSpPr>
                <a:spLocks noChangeAspect="1"/>
              </p:cNvSpPr>
              <p:nvPr/>
            </p:nvSpPr>
            <p:spPr>
              <a:xfrm>
                <a:off x="754022" y="4707890"/>
                <a:ext cx="274320" cy="274320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5-Point Star 24"/>
              <p:cNvSpPr>
                <a:spLocks noChangeAspect="1"/>
              </p:cNvSpPr>
              <p:nvPr/>
            </p:nvSpPr>
            <p:spPr>
              <a:xfrm>
                <a:off x="1086910" y="4707890"/>
                <a:ext cx="274320" cy="274320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5-Point Star 25"/>
              <p:cNvSpPr>
                <a:spLocks noChangeAspect="1"/>
              </p:cNvSpPr>
              <p:nvPr/>
            </p:nvSpPr>
            <p:spPr>
              <a:xfrm>
                <a:off x="1419798" y="4707890"/>
                <a:ext cx="274320" cy="274320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5-Point Star 26"/>
              <p:cNvSpPr>
                <a:spLocks noChangeAspect="1"/>
              </p:cNvSpPr>
              <p:nvPr/>
            </p:nvSpPr>
            <p:spPr>
              <a:xfrm>
                <a:off x="1752686" y="4707890"/>
                <a:ext cx="274320" cy="274320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26941" y="1652901"/>
            <a:ext cx="1999933" cy="401637"/>
            <a:chOff x="457200" y="2102725"/>
            <a:chExt cx="1999933" cy="401637"/>
          </a:xfrm>
        </p:grpSpPr>
        <p:sp>
          <p:nvSpPr>
            <p:cNvPr id="12" name="5-Point Star 11"/>
            <p:cNvSpPr>
              <a:spLocks noChangeAspect="1"/>
            </p:cNvSpPr>
            <p:nvPr/>
          </p:nvSpPr>
          <p:spPr>
            <a:xfrm>
              <a:off x="2182813" y="2142869"/>
              <a:ext cx="274320" cy="27432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102725"/>
              <a:ext cx="1725613" cy="401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335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Work done?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12700" cmpd="sng"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it-IT" dirty="0" smtClean="0"/>
              <a:t>The ontology (</a:t>
            </a:r>
            <a:r>
              <a:rPr lang="it-IT" dirty="0" smtClean="0">
                <a:solidFill>
                  <a:srgbClr val="C00000"/>
                </a:solidFill>
              </a:rPr>
              <a:t>intension</a:t>
            </a:r>
            <a:r>
              <a:rPr lang="it-IT" dirty="0" smtClean="0"/>
              <a:t>):</a:t>
            </a:r>
          </a:p>
          <a:p>
            <a:pPr lvl="1"/>
            <a:r>
              <a:rPr lang="it-IT" dirty="0"/>
              <a:t>M</a:t>
            </a:r>
            <a:r>
              <a:rPr lang="it-IT" dirty="0" smtClean="0"/>
              <a:t>odels concepts and relationships</a:t>
            </a:r>
          </a:p>
          <a:p>
            <a:pPr lvl="1"/>
            <a:r>
              <a:rPr lang="it-IT" dirty="0" smtClean="0"/>
              <a:t>Supports </a:t>
            </a:r>
            <a:r>
              <a:rPr lang="it-IT" dirty="0" smtClean="0">
                <a:solidFill>
                  <a:srgbClr val="C00000"/>
                </a:solidFill>
              </a:rPr>
              <a:t>multilinguality</a:t>
            </a:r>
          </a:p>
          <a:p>
            <a:pPr lvl="1"/>
            <a:r>
              <a:rPr lang="it-IT" dirty="0" smtClean="0"/>
              <a:t>Can be </a:t>
            </a:r>
            <a:r>
              <a:rPr lang="it-IT" dirty="0" smtClean="0">
                <a:solidFill>
                  <a:srgbClr val="C00000"/>
                </a:solidFill>
              </a:rPr>
              <a:t>referenced</a:t>
            </a:r>
            <a:r>
              <a:rPr lang="it-IT" dirty="0" smtClean="0"/>
              <a:t> by everybody</a:t>
            </a:r>
          </a:p>
          <a:p>
            <a:r>
              <a:rPr lang="it-IT" dirty="0" smtClean="0"/>
              <a:t>Data (</a:t>
            </a:r>
            <a:r>
              <a:rPr lang="it-IT" dirty="0" smtClean="0">
                <a:solidFill>
                  <a:srgbClr val="C00000"/>
                </a:solidFill>
              </a:rPr>
              <a:t>extension</a:t>
            </a:r>
            <a:r>
              <a:rPr lang="it-IT" dirty="0" smtClean="0"/>
              <a:t>):</a:t>
            </a:r>
          </a:p>
          <a:p>
            <a:pPr lvl="1"/>
            <a:r>
              <a:rPr lang="it-IT" dirty="0" smtClean="0"/>
              <a:t>Available as </a:t>
            </a:r>
            <a:r>
              <a:rPr lang="it-IT" dirty="0" smtClean="0">
                <a:solidFill>
                  <a:srgbClr val="C00000"/>
                </a:solidFill>
              </a:rPr>
              <a:t>RDF</a:t>
            </a:r>
          </a:p>
          <a:p>
            <a:pPr lvl="1"/>
            <a:r>
              <a:rPr lang="it-IT" dirty="0"/>
              <a:t>Can be queried via </a:t>
            </a:r>
            <a:r>
              <a:rPr lang="it-IT" dirty="0" smtClean="0">
                <a:solidFill>
                  <a:srgbClr val="C00000"/>
                </a:solidFill>
              </a:rPr>
              <a:t>SPARQL</a:t>
            </a:r>
          </a:p>
          <a:p>
            <a:pPr lvl="1"/>
            <a:r>
              <a:rPr lang="it-IT" dirty="0" smtClean="0"/>
              <a:t>Can be </a:t>
            </a:r>
            <a:r>
              <a:rPr lang="it-IT" dirty="0" smtClean="0">
                <a:solidFill>
                  <a:srgbClr val="C00000"/>
                </a:solidFill>
              </a:rPr>
              <a:t>linked</a:t>
            </a:r>
            <a:r>
              <a:rPr lang="it-IT" dirty="0" smtClean="0"/>
              <a:t> by everyone from everywhere</a:t>
            </a:r>
          </a:p>
          <a:p>
            <a:r>
              <a:rPr lang="it-IT" dirty="0" smtClean="0">
                <a:solidFill>
                  <a:srgbClr val="C00000"/>
                </a:solidFill>
              </a:rPr>
              <a:t>No more a single information silo!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26</a:t>
            </a:fld>
            <a:endParaRPr lang="it-IT" dirty="0"/>
          </a:p>
        </p:txBody>
      </p:sp>
      <p:sp>
        <p:nvSpPr>
          <p:cNvPr id="5" name="Oval 4"/>
          <p:cNvSpPr/>
          <p:nvPr/>
        </p:nvSpPr>
        <p:spPr>
          <a:xfrm>
            <a:off x="5643752" y="2590322"/>
            <a:ext cx="4029166" cy="980638"/>
          </a:xfrm>
          <a:prstGeom prst="ellipse">
            <a:avLst/>
          </a:prstGeom>
          <a:solidFill>
            <a:srgbClr val="FFFF99"/>
          </a:solidFill>
          <a:ln w="15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  <a:latin typeface="Lucida Calligraphy" panose="03010101010101010101" pitchFamily="66" charset="0"/>
              </a:rPr>
              <a:t>Five stars LOD</a:t>
            </a:r>
            <a:r>
              <a:rPr lang="it-IT" sz="2800" dirty="0" smtClean="0">
                <a:solidFill>
                  <a:srgbClr val="C00000"/>
                </a:solidFill>
                <a:latin typeface="Lucida Handwriting" panose="03010101010101010101" pitchFamily="66" charset="0"/>
              </a:rPr>
              <a:t>?</a:t>
            </a:r>
            <a:r>
              <a:rPr lang="it-IT" sz="2800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 </a:t>
            </a:r>
            <a:endParaRPr lang="it-IT" sz="2800" dirty="0">
              <a:solidFill>
                <a:srgbClr val="FF000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410603"/>
            <a:ext cx="506413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41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Nobody’s perfect!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249363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Is the ontology a </a:t>
            </a:r>
            <a:r>
              <a:rPr lang="it-IT" dirty="0" smtClean="0">
                <a:solidFill>
                  <a:srgbClr val="FF0000"/>
                </a:solidFill>
              </a:rPr>
              <a:t>shared</a:t>
            </a:r>
            <a:r>
              <a:rPr lang="it-IT" dirty="0" smtClean="0"/>
              <a:t> ontology?</a:t>
            </a:r>
          </a:p>
          <a:p>
            <a:r>
              <a:rPr lang="it-IT" dirty="0" smtClean="0"/>
              <a:t>Does it make </a:t>
            </a:r>
            <a:r>
              <a:rPr lang="it-IT" dirty="0" smtClean="0">
                <a:solidFill>
                  <a:srgbClr val="FF0000"/>
                </a:solidFill>
              </a:rPr>
              <a:t>reference</a:t>
            </a:r>
            <a:r>
              <a:rPr lang="it-IT" dirty="0" smtClean="0"/>
              <a:t> to well established ontologies? </a:t>
            </a:r>
            <a:endParaRPr lang="it-IT" dirty="0" smtClean="0">
              <a:solidFill>
                <a:srgbClr val="C00000"/>
              </a:solidFill>
            </a:endParaRPr>
          </a:p>
          <a:p>
            <a:endParaRPr lang="it-IT" dirty="0" smtClean="0"/>
          </a:p>
          <a:p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27</a:t>
            </a:fld>
            <a:endParaRPr lang="it-IT" dirty="0"/>
          </a:p>
        </p:txBody>
      </p:sp>
      <p:pic>
        <p:nvPicPr>
          <p:cNvPr id="1026" name="Picture 2" descr="E:\websites\w3c\talks\2014\handimatica2014\images\nessunoPerfet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214" y="1417638"/>
            <a:ext cx="438912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23" y="437497"/>
            <a:ext cx="506413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7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Building ontologies: a methodology (or a rule of thumb?)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Analyze </a:t>
            </a:r>
            <a:r>
              <a:rPr lang="it-IT" dirty="0"/>
              <a:t>and model your </a:t>
            </a:r>
            <a:r>
              <a:rPr lang="it-IT" dirty="0" smtClean="0"/>
              <a:t>"world of interest"</a:t>
            </a:r>
          </a:p>
          <a:p>
            <a:r>
              <a:rPr lang="it-IT" dirty="0" smtClean="0"/>
              <a:t>Check existing ontologies:</a:t>
            </a:r>
          </a:p>
          <a:p>
            <a:pPr lvl="1"/>
            <a:r>
              <a:rPr lang="it-IT" dirty="0"/>
              <a:t>d</a:t>
            </a:r>
            <a:r>
              <a:rPr lang="it-IT" dirty="0" smtClean="0"/>
              <a:t>oes one </a:t>
            </a:r>
            <a:r>
              <a:rPr lang="it-IT" dirty="0" smtClean="0">
                <a:solidFill>
                  <a:srgbClr val="FF0000"/>
                </a:solidFill>
              </a:rPr>
              <a:t>fits</a:t>
            </a:r>
            <a:r>
              <a:rPr lang="it-IT" dirty="0" smtClean="0"/>
              <a:t> perfectly?</a:t>
            </a:r>
          </a:p>
          <a:p>
            <a:pPr lvl="1"/>
            <a:r>
              <a:rPr lang="it-IT" dirty="0" smtClean="0">
                <a:solidFill>
                  <a:srgbClr val="FF0000"/>
                </a:solidFill>
              </a:rPr>
              <a:t>extend</a:t>
            </a:r>
            <a:r>
              <a:rPr lang="it-IT" dirty="0" smtClean="0"/>
              <a:t> one </a:t>
            </a:r>
            <a:r>
              <a:rPr lang="it-IT" dirty="0"/>
              <a:t>with your own </a:t>
            </a:r>
            <a:r>
              <a:rPr lang="it-IT" dirty="0" smtClean="0"/>
              <a:t>concepts?</a:t>
            </a:r>
            <a:endParaRPr lang="it-IT" dirty="0"/>
          </a:p>
          <a:p>
            <a:pPr lvl="1"/>
            <a:r>
              <a:rPr lang="it-IT" dirty="0" smtClean="0">
                <a:solidFill>
                  <a:srgbClr val="FF0000"/>
                </a:solidFill>
              </a:rPr>
              <a:t>combine</a:t>
            </a:r>
            <a:r>
              <a:rPr lang="it-IT" dirty="0" smtClean="0"/>
              <a:t> </a:t>
            </a:r>
            <a:r>
              <a:rPr lang="it-IT" dirty="0"/>
              <a:t>several existing </a:t>
            </a:r>
            <a:r>
              <a:rPr lang="it-IT" dirty="0" smtClean="0"/>
              <a:t>ontologies?</a:t>
            </a:r>
          </a:p>
          <a:p>
            <a:pPr lvl="1"/>
            <a:r>
              <a:rPr lang="it-IT" dirty="0"/>
              <a:t>f</a:t>
            </a:r>
            <a:r>
              <a:rPr lang="it-IT" dirty="0" smtClean="0"/>
              <a:t>ull </a:t>
            </a:r>
            <a:r>
              <a:rPr lang="it-IT" dirty="0" smtClean="0">
                <a:solidFill>
                  <a:srgbClr val="FF0000"/>
                </a:solidFill>
              </a:rPr>
              <a:t>import</a:t>
            </a:r>
            <a:r>
              <a:rPr lang="it-IT" dirty="0" smtClean="0"/>
              <a:t> or just </a:t>
            </a:r>
            <a:r>
              <a:rPr lang="it-IT" dirty="0" smtClean="0">
                <a:solidFill>
                  <a:srgbClr val="FF0000"/>
                </a:solidFill>
              </a:rPr>
              <a:t>refer</a:t>
            </a:r>
            <a:r>
              <a:rPr lang="it-IT" dirty="0" smtClean="0"/>
              <a:t> some class/properties?</a:t>
            </a:r>
          </a:p>
          <a:p>
            <a:r>
              <a:rPr lang="it-IT" dirty="0" smtClean="0"/>
              <a:t>Based on my own experience:</a:t>
            </a:r>
          </a:p>
          <a:p>
            <a:pPr lvl="1"/>
            <a:r>
              <a:rPr lang="it-IT" dirty="0" smtClean="0"/>
              <a:t>creating your own ontology is </a:t>
            </a:r>
            <a:r>
              <a:rPr lang="it-IT" dirty="0" smtClean="0">
                <a:solidFill>
                  <a:srgbClr val="FF0000"/>
                </a:solidFill>
              </a:rPr>
              <a:t>easier</a:t>
            </a:r>
            <a:r>
              <a:rPr lang="it-IT" dirty="0" smtClean="0"/>
              <a:t>, but </a:t>
            </a:r>
            <a:r>
              <a:rPr lang="it-IT" dirty="0" smtClean="0">
                <a:solidFill>
                  <a:srgbClr val="FF0000"/>
                </a:solidFill>
              </a:rPr>
              <a:t>less</a:t>
            </a:r>
            <a:r>
              <a:rPr lang="it-IT" dirty="0" smtClean="0"/>
              <a:t> effective</a:t>
            </a:r>
          </a:p>
          <a:p>
            <a:pPr lvl="1"/>
            <a:r>
              <a:rPr lang="it-IT" dirty="0" smtClean="0"/>
              <a:t>using/combining/extending existing ontologies is </a:t>
            </a:r>
            <a:r>
              <a:rPr lang="it-IT" dirty="0" smtClean="0">
                <a:solidFill>
                  <a:srgbClr val="FF0000"/>
                </a:solidFill>
              </a:rPr>
              <a:t>harder</a:t>
            </a:r>
            <a:r>
              <a:rPr lang="it-IT" dirty="0" smtClean="0"/>
              <a:t>, but </a:t>
            </a:r>
            <a:r>
              <a:rPr lang="it-IT" dirty="0" smtClean="0">
                <a:solidFill>
                  <a:srgbClr val="FF0000"/>
                </a:solidFill>
              </a:rPr>
              <a:t>more</a:t>
            </a:r>
            <a:r>
              <a:rPr lang="it-IT" dirty="0" smtClean="0"/>
              <a:t> effective</a:t>
            </a:r>
          </a:p>
          <a:p>
            <a:pPr lvl="1"/>
            <a:r>
              <a:rPr lang="it-IT" dirty="0"/>
              <a:t>k</a:t>
            </a:r>
            <a:r>
              <a:rPr lang="it-IT" dirty="0" smtClean="0"/>
              <a:t>eep </a:t>
            </a:r>
            <a:r>
              <a:rPr lang="it-IT" dirty="0" smtClean="0">
                <a:solidFill>
                  <a:srgbClr val="FF0000"/>
                </a:solidFill>
              </a:rPr>
              <a:t>intensional</a:t>
            </a:r>
            <a:r>
              <a:rPr lang="it-IT" dirty="0" smtClean="0"/>
              <a:t> and </a:t>
            </a:r>
            <a:r>
              <a:rPr lang="it-IT" dirty="0">
                <a:solidFill>
                  <a:srgbClr val="FF0000"/>
                </a:solidFill>
              </a:rPr>
              <a:t>extensional</a:t>
            </a:r>
            <a:r>
              <a:rPr lang="it-IT" dirty="0"/>
              <a:t> components </a:t>
            </a:r>
            <a:r>
              <a:rPr lang="it-IT" dirty="0" smtClean="0">
                <a:solidFill>
                  <a:srgbClr val="FF0000"/>
                </a:solidFill>
              </a:rPr>
              <a:t>separated</a:t>
            </a:r>
            <a:r>
              <a:rPr lang="it-IT" dirty="0" smtClean="0"/>
              <a:t> </a:t>
            </a:r>
          </a:p>
          <a:p>
            <a:pPr lvl="1"/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  <p:sp>
        <p:nvSpPr>
          <p:cNvPr id="5" name="TextBox 4"/>
          <p:cNvSpPr txBox="1">
            <a:spLocks noChangeAspect="1"/>
          </p:cNvSpPr>
          <p:nvPr/>
        </p:nvSpPr>
        <p:spPr>
          <a:xfrm>
            <a:off x="6033248" y="2106705"/>
            <a:ext cx="2528048" cy="738664"/>
          </a:xfrm>
          <a:prstGeom prst="rect">
            <a:avLst/>
          </a:prstGeom>
          <a:solidFill>
            <a:srgbClr val="FFFF99"/>
          </a:solidFill>
          <a:ln w="28575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i="1" dirty="0" smtClean="0">
                <a:solidFill>
                  <a:srgbClr val="FF0000"/>
                </a:solidFill>
                <a:latin typeface="+mn-lt"/>
              </a:rPr>
              <a:t>Content of this slide does not necessary reflect the W3C position </a:t>
            </a:r>
            <a:endParaRPr lang="it-IT" sz="1400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568"/>
            <a:ext cx="506413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99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Ready to start?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/>
              <a:t>User requirements</a:t>
            </a:r>
          </a:p>
          <a:p>
            <a:pPr lvl="1"/>
            <a:r>
              <a:rPr lang="it-IT" dirty="0"/>
              <a:t>Integrated view of </a:t>
            </a:r>
            <a:r>
              <a:rPr lang="it-IT" dirty="0" smtClean="0"/>
              <a:t>information</a:t>
            </a:r>
            <a:endParaRPr lang="it-IT" dirty="0"/>
          </a:p>
          <a:p>
            <a:r>
              <a:rPr lang="it-IT" dirty="0" smtClean="0"/>
              <a:t>Data </a:t>
            </a:r>
            <a:r>
              <a:rPr lang="it-IT" dirty="0"/>
              <a:t>fusion: </a:t>
            </a:r>
            <a:r>
              <a:rPr lang="it-IT" dirty="0" smtClean="0"/>
              <a:t>some well known problems</a:t>
            </a:r>
          </a:p>
          <a:p>
            <a:pPr lvl="1"/>
            <a:r>
              <a:rPr lang="it-IT" dirty="0" smtClean="0"/>
              <a:t>Schema </a:t>
            </a:r>
            <a:r>
              <a:rPr lang="it-IT" dirty="0"/>
              <a:t>mapping </a:t>
            </a:r>
          </a:p>
          <a:p>
            <a:pPr lvl="1"/>
            <a:r>
              <a:rPr lang="it-IT" dirty="0" smtClean="0"/>
              <a:t>Conflict resolution: inconsistencies</a:t>
            </a:r>
            <a:endParaRPr lang="it-IT" dirty="0"/>
          </a:p>
          <a:p>
            <a:pPr lvl="1"/>
            <a:r>
              <a:rPr lang="it-IT" dirty="0" smtClean="0"/>
              <a:t>Trust / Information quality</a:t>
            </a:r>
            <a:endParaRPr lang="it-IT" dirty="0"/>
          </a:p>
          <a:p>
            <a:r>
              <a:rPr lang="it-IT" dirty="0" smtClean="0"/>
              <a:t>Reuse issues</a:t>
            </a:r>
          </a:p>
          <a:p>
            <a:pPr lvl="1"/>
            <a:r>
              <a:rPr lang="it-IT" dirty="0" smtClean="0"/>
              <a:t>Licences </a:t>
            </a:r>
          </a:p>
          <a:p>
            <a:r>
              <a:rPr lang="it-IT" dirty="0" smtClean="0"/>
              <a:t>Implementation issues</a:t>
            </a:r>
          </a:p>
          <a:p>
            <a:pPr lvl="1"/>
            <a:r>
              <a:rPr lang="it-IT" dirty="0" smtClean="0"/>
              <a:t>How to publish</a:t>
            </a:r>
          </a:p>
          <a:p>
            <a:pPr lvl="1"/>
            <a:r>
              <a:rPr lang="it-IT" dirty="0" smtClean="0"/>
              <a:t>Platforms</a:t>
            </a:r>
          </a:p>
          <a:p>
            <a:r>
              <a:rPr lang="en-US" dirty="0"/>
              <a:t>Aim: five </a:t>
            </a:r>
            <a:r>
              <a:rPr lang="en-US" dirty="0" smtClean="0"/>
              <a:t>(or seven?)star </a:t>
            </a:r>
            <a:r>
              <a:rPr lang="en-US" dirty="0"/>
              <a:t>dataset, rich and shared </a:t>
            </a:r>
            <a:r>
              <a:rPr lang="en-US" dirty="0" smtClean="0"/>
              <a:t>ontology. </a:t>
            </a:r>
            <a:br>
              <a:rPr lang="en-US" dirty="0" smtClean="0"/>
            </a:br>
            <a:r>
              <a:rPr lang="en-US" dirty="0" smtClean="0"/>
              <a:t>However: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best is the enemy of the </a:t>
            </a:r>
            <a:r>
              <a:rPr lang="en-US" dirty="0" smtClean="0"/>
              <a:t>good.</a:t>
            </a:r>
            <a:endParaRPr lang="it-IT" dirty="0" smtClean="0"/>
          </a:p>
          <a:p>
            <a:pPr lvl="1"/>
            <a:r>
              <a:rPr lang="en-US" dirty="0"/>
              <a:t>The important is to start, even with raw data</a:t>
            </a:r>
            <a:endParaRPr lang="it-IT" dirty="0"/>
          </a:p>
          <a:p>
            <a:pPr lvl="1"/>
            <a:r>
              <a:rPr lang="en-US" i="1" dirty="0" smtClean="0"/>
              <a:t>“One </a:t>
            </a:r>
            <a:r>
              <a:rPr lang="en-US" i="1" dirty="0"/>
              <a:t>small step for man. One giant leap for mankind</a:t>
            </a:r>
            <a:r>
              <a:rPr lang="en-US" i="1" dirty="0" smtClean="0"/>
              <a:t>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29</a:t>
            </a:fld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89" y="350838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85" y="4967667"/>
            <a:ext cx="1426464" cy="104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E:\DaVecchioNotebook\Documenti\Papers&amp;Slides2015\LOD&amp;SHOAH\dataFus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19" y="1297895"/>
            <a:ext cx="2523201" cy="323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81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Once upon a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184494"/>
            <a:ext cx="8229601" cy="4010119"/>
          </a:xfrm>
          <a:ln>
            <a:solidFill>
              <a:schemeClr val="bg1"/>
            </a:solidFill>
          </a:ln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it-IT" dirty="0" smtClean="0"/>
              <a:t>1970(?) A boy was talking with his father:</a:t>
            </a:r>
          </a:p>
          <a:p>
            <a:pPr lvl="1">
              <a:defRPr/>
            </a:pPr>
            <a:r>
              <a:rPr lang="it-IT" dirty="0" smtClean="0"/>
              <a:t>How to make a computer intuitive, able to complete </a:t>
            </a:r>
            <a:r>
              <a:rPr lang="it-IT" dirty="0" smtClean="0">
                <a:solidFill>
                  <a:srgbClr val="FF0000"/>
                </a:solidFill>
              </a:rPr>
              <a:t>connections</a:t>
            </a:r>
            <a:r>
              <a:rPr lang="it-IT" dirty="0" smtClean="0"/>
              <a:t> as the brain did</a:t>
            </a:r>
          </a:p>
          <a:p>
            <a:pPr>
              <a:defRPr/>
            </a:pPr>
            <a:r>
              <a:rPr lang="it-IT" dirty="0" smtClean="0"/>
              <a:t>1980, while at CERN:</a:t>
            </a:r>
          </a:p>
          <a:p>
            <a:pPr lvl="1">
              <a:defRPr/>
            </a:pPr>
            <a:r>
              <a:rPr lang="it-IT" i="1" dirty="0" smtClean="0"/>
              <a:t>Suppose </a:t>
            </a:r>
            <a:r>
              <a:rPr lang="it-IT" i="1" dirty="0"/>
              <a:t>all the information stored on  </a:t>
            </a:r>
            <a:r>
              <a:rPr lang="it-IT" i="1" dirty="0" smtClean="0"/>
              <a:t>computers </a:t>
            </a:r>
            <a:r>
              <a:rPr lang="it-IT" i="1" dirty="0"/>
              <a:t>everywhere were linked. </a:t>
            </a:r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i="1" dirty="0" smtClean="0"/>
              <a:t>Suppose </a:t>
            </a:r>
            <a:r>
              <a:rPr lang="it-IT" i="1" dirty="0"/>
              <a:t>I could program my computer to create a </a:t>
            </a:r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i="1" dirty="0" smtClean="0"/>
              <a:t>space </a:t>
            </a:r>
            <a:r>
              <a:rPr lang="it-IT" i="1" dirty="0"/>
              <a:t>in which </a:t>
            </a:r>
            <a:r>
              <a:rPr lang="it-IT" i="1" dirty="0">
                <a:solidFill>
                  <a:srgbClr val="FF0000"/>
                </a:solidFill>
              </a:rPr>
              <a:t>anything could be linked to </a:t>
            </a:r>
            <a:r>
              <a:rPr lang="it-IT" i="1" dirty="0" smtClean="0">
                <a:solidFill>
                  <a:srgbClr val="FF0000"/>
                </a:solidFill>
              </a:rPr>
              <a:t>anything</a:t>
            </a:r>
            <a:r>
              <a:rPr lang="it-IT" i="1" dirty="0" smtClean="0"/>
              <a:t>…</a:t>
            </a:r>
            <a:br>
              <a:rPr lang="it-IT" i="1" dirty="0" smtClean="0"/>
            </a:br>
            <a:r>
              <a:rPr lang="it-IT" i="1" dirty="0" smtClean="0"/>
              <a:t>There would be a </a:t>
            </a:r>
            <a:r>
              <a:rPr lang="it-IT" i="1" dirty="0" smtClean="0">
                <a:solidFill>
                  <a:srgbClr val="FF0000"/>
                </a:solidFill>
              </a:rPr>
              <a:t>single, global information space</a:t>
            </a:r>
            <a:r>
              <a:rPr lang="it-IT" i="1" dirty="0" smtClean="0"/>
              <a:t>.</a:t>
            </a:r>
            <a:r>
              <a:rPr lang="it-IT" dirty="0" smtClean="0"/>
              <a:t> </a:t>
            </a:r>
          </a:p>
          <a:p>
            <a:pPr>
              <a:defRPr/>
            </a:pPr>
            <a:r>
              <a:rPr lang="it-IT" dirty="0" smtClean="0"/>
              <a:t>1989 </a:t>
            </a:r>
            <a:r>
              <a:rPr lang="it-IT" dirty="0">
                <a:hlinkClick r:id="rId3"/>
              </a:rPr>
              <a:t>Vague but exiciting</a:t>
            </a:r>
            <a:r>
              <a:rPr lang="it-IT" dirty="0"/>
              <a:t> </a:t>
            </a:r>
            <a:endParaRPr lang="it-IT" dirty="0" smtClean="0"/>
          </a:p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</a:rPr>
              <a:t>…and there was the Web…</a:t>
            </a:r>
          </a:p>
          <a:p>
            <a:pPr>
              <a:defRPr/>
            </a:pPr>
            <a:r>
              <a:rPr lang="it-IT" dirty="0" smtClean="0"/>
              <a:t>1994 </a:t>
            </a:r>
          </a:p>
          <a:p>
            <a:pPr lvl="1">
              <a:defRPr/>
            </a:pPr>
            <a:r>
              <a:rPr lang="it-IT" dirty="0" smtClean="0"/>
              <a:t>“</a:t>
            </a:r>
            <a:r>
              <a:rPr lang="it-IT" dirty="0"/>
              <a:t>The very first </a:t>
            </a:r>
            <a:r>
              <a:rPr lang="it-IT" i="1" dirty="0"/>
              <a:t>International World Wide Web </a:t>
            </a:r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i="1" dirty="0" smtClean="0"/>
              <a:t>Conference</a:t>
            </a:r>
            <a:r>
              <a:rPr lang="it-IT" dirty="0"/>
              <a:t>, at CERN, Geneva, Switzerland, in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September </a:t>
            </a:r>
            <a:r>
              <a:rPr lang="it-IT" dirty="0"/>
              <a:t>1994”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hlinkClick r:id="rId4"/>
              </a:rPr>
              <a:t>http</a:t>
            </a:r>
            <a:r>
              <a:rPr lang="it-IT" dirty="0">
                <a:hlinkClick r:id="rId4"/>
              </a:rPr>
              <a:t>://www.w3.org/Talks/WWW94Tim/</a:t>
            </a:r>
            <a:r>
              <a:rPr lang="it-IT" dirty="0"/>
              <a:t> </a:t>
            </a:r>
            <a:endParaRPr lang="it-IT" dirty="0" smtClean="0"/>
          </a:p>
          <a:p>
            <a:pPr>
              <a:defRPr/>
            </a:pPr>
            <a:r>
              <a:rPr lang="it-IT" dirty="0" smtClean="0"/>
              <a:t>1999 </a:t>
            </a:r>
            <a:r>
              <a:rPr lang="it-IT" dirty="0" smtClean="0">
                <a:hlinkClick r:id="rId5"/>
              </a:rPr>
              <a:t>Semantic Web Activity</a:t>
            </a:r>
            <a:r>
              <a:rPr lang="it-IT" dirty="0" smtClean="0"/>
              <a:t> in W3C </a:t>
            </a:r>
            <a:br>
              <a:rPr lang="it-IT" dirty="0" smtClean="0"/>
            </a:br>
            <a:r>
              <a:rPr lang="it-IT" dirty="0" smtClean="0"/>
              <a:t>(now: </a:t>
            </a:r>
            <a:r>
              <a:rPr lang="it-IT" dirty="0" smtClean="0">
                <a:hlinkClick r:id="rId6"/>
              </a:rPr>
              <a:t>Data Activity</a:t>
            </a:r>
            <a:r>
              <a:rPr lang="it-IT" dirty="0" smtClean="0"/>
              <a:t>) </a:t>
            </a:r>
          </a:p>
          <a:p>
            <a:pPr>
              <a:defRPr/>
            </a:pPr>
            <a:r>
              <a:rPr lang="it-IT" dirty="0" smtClean="0"/>
              <a:t>2007 </a:t>
            </a:r>
            <a:r>
              <a:rPr lang="it-IT" dirty="0" smtClean="0">
                <a:hlinkClick r:id="rId7"/>
              </a:rPr>
              <a:t>LOD</a:t>
            </a:r>
            <a:r>
              <a:rPr lang="it-IT" dirty="0"/>
              <a:t> </a:t>
            </a:r>
            <a:r>
              <a:rPr lang="it-IT" dirty="0" smtClean="0"/>
              <a:t>(W3C Linking Open Data project)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72828-2E91-420F-A440-63EE0252B257}" type="slidenum">
              <a:rPr lang="it-IT" smtClean="0"/>
              <a:pPr>
                <a:defRPr/>
              </a:pPr>
              <a:t>3</a:t>
            </a:fld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968" y="3287059"/>
            <a:ext cx="1935480" cy="26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E:\websites\w3c\talks\2014\pianetagalileo\images\weav2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03" y="274637"/>
            <a:ext cx="1189939" cy="175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3.org/Icons/SW/sw-cub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5380056"/>
            <a:ext cx="4000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275" y="5837256"/>
            <a:ext cx="438950" cy="29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03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References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3" tooltip="http://www.w3.org/DesignIssues/LinkedData.html"/>
              </a:rPr>
              <a:t>Linked Data (Tim Berners-Lee)</a:t>
            </a:r>
            <a:r>
              <a:rPr lang="en-US" dirty="0"/>
              <a:t> </a:t>
            </a:r>
          </a:p>
          <a:p>
            <a:r>
              <a:rPr lang="en-US" dirty="0">
                <a:hlinkClick r:id="rId4" tooltip="http://www.ted.com/talks/tim_berners_lee_on_the_next_web.html"/>
              </a:rPr>
              <a:t>Tim Berners-Lee on the next Web</a:t>
            </a:r>
            <a:r>
              <a:rPr lang="en-US" dirty="0"/>
              <a:t> (</a:t>
            </a:r>
            <a:r>
              <a:rPr lang="en-US" dirty="0" err="1"/>
              <a:t>presentazione</a:t>
            </a:r>
            <a:r>
              <a:rPr lang="en-US" dirty="0"/>
              <a:t> a TED2009, con </a:t>
            </a:r>
            <a:r>
              <a:rPr lang="en-US" dirty="0" err="1"/>
              <a:t>sottotitoli</a:t>
            </a:r>
            <a:r>
              <a:rPr lang="en-US" dirty="0"/>
              <a:t> in </a:t>
            </a:r>
            <a:r>
              <a:rPr lang="en-US" dirty="0" err="1"/>
              <a:t>varie</a:t>
            </a:r>
            <a:r>
              <a:rPr lang="en-US" dirty="0"/>
              <a:t> </a:t>
            </a:r>
            <a:r>
              <a:rPr lang="en-US" dirty="0" err="1"/>
              <a:t>lingue</a:t>
            </a:r>
            <a:r>
              <a:rPr lang="en-US" dirty="0"/>
              <a:t>) </a:t>
            </a:r>
          </a:p>
          <a:p>
            <a:r>
              <a:rPr lang="en-US" dirty="0">
                <a:hlinkClick r:id="rId5"/>
              </a:rPr>
              <a:t>http://esw.w3.org/LinkedData</a:t>
            </a:r>
            <a:r>
              <a:rPr lang="en-US" dirty="0"/>
              <a:t> (Wiki W3C) </a:t>
            </a:r>
          </a:p>
          <a:p>
            <a:r>
              <a:rPr lang="en-US" dirty="0">
                <a:hlinkClick r:id="rId6"/>
              </a:rPr>
              <a:t>http://linkeddata.org/</a:t>
            </a:r>
            <a:r>
              <a:rPr lang="en-US" dirty="0"/>
              <a:t> </a:t>
            </a:r>
          </a:p>
          <a:p>
            <a:r>
              <a:rPr lang="en-US" dirty="0">
                <a:hlinkClick r:id="rId7" tooltip="http://tomheath.com/papers/bizer-heath-berners-lee-ijswis-linked-data.pdf"/>
              </a:rPr>
              <a:t>Linked Data - The Story So Far</a:t>
            </a:r>
            <a:r>
              <a:rPr lang="en-US" dirty="0"/>
              <a:t> (</a:t>
            </a:r>
            <a:r>
              <a:rPr lang="en-US" dirty="0" err="1"/>
              <a:t>Bizer</a:t>
            </a:r>
            <a:r>
              <a:rPr lang="en-US" dirty="0"/>
              <a:t>, </a:t>
            </a:r>
            <a:r>
              <a:rPr lang="en-US" dirty="0" err="1"/>
              <a:t>Heath,Berners</a:t>
            </a:r>
            <a:r>
              <a:rPr lang="en-US" dirty="0"/>
              <a:t>-Lee) - preprint </a:t>
            </a:r>
          </a:p>
          <a:p>
            <a:r>
              <a:rPr lang="en-US" dirty="0"/>
              <a:t>Tom Heath, Christian </a:t>
            </a:r>
            <a:r>
              <a:rPr lang="en-US" dirty="0" err="1"/>
              <a:t>Bizer</a:t>
            </a:r>
            <a:r>
              <a:rPr lang="en-US" dirty="0"/>
              <a:t>: </a:t>
            </a:r>
            <a:r>
              <a:rPr lang="en-US" dirty="0">
                <a:hlinkClick r:id="rId8"/>
              </a:rPr>
              <a:t>Linked Data: Evolving the Web into a Global Data Space</a:t>
            </a:r>
            <a:r>
              <a:rPr lang="en-US" dirty="0"/>
              <a:t> </a:t>
            </a:r>
          </a:p>
          <a:p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30</a:t>
            </a:fld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89" y="350838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28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LOD have been part of the Web since its inception</a:t>
            </a:r>
          </a:p>
          <a:p>
            <a:r>
              <a:rPr lang="it-IT" dirty="0" smtClean="0"/>
              <a:t>The main benefit is to </a:t>
            </a:r>
            <a:r>
              <a:rPr lang="it-IT" dirty="0" smtClean="0">
                <a:solidFill>
                  <a:srgbClr val="FF0000"/>
                </a:solidFill>
              </a:rPr>
              <a:t>share</a:t>
            </a:r>
            <a:r>
              <a:rPr lang="it-IT" dirty="0" smtClean="0"/>
              <a:t> and </a:t>
            </a:r>
            <a:r>
              <a:rPr lang="it-IT" dirty="0" smtClean="0">
                <a:solidFill>
                  <a:srgbClr val="FF0000"/>
                </a:solidFill>
              </a:rPr>
              <a:t>improve</a:t>
            </a:r>
            <a:r>
              <a:rPr lang="it-IT" dirty="0" smtClean="0"/>
              <a:t> knowledge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RDF</a:t>
            </a:r>
            <a:r>
              <a:rPr lang="it-IT" dirty="0" smtClean="0"/>
              <a:t> is the basis</a:t>
            </a:r>
          </a:p>
          <a:p>
            <a:r>
              <a:rPr lang="it-IT" dirty="0" smtClean="0"/>
              <a:t>SW technologies are crucial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Share</a:t>
            </a:r>
            <a:r>
              <a:rPr lang="it-IT" dirty="0" smtClean="0"/>
              <a:t> ontologies (intension)!</a:t>
            </a:r>
          </a:p>
          <a:p>
            <a:r>
              <a:rPr lang="it-IT" dirty="0" smtClean="0"/>
              <a:t>Keep data </a:t>
            </a:r>
            <a:r>
              <a:rPr lang="it-IT" dirty="0" smtClean="0">
                <a:solidFill>
                  <a:srgbClr val="FF0000"/>
                </a:solidFill>
              </a:rPr>
              <a:t>decentralized</a:t>
            </a:r>
            <a:r>
              <a:rPr lang="it-IT" dirty="0" smtClean="0"/>
              <a:t> </a:t>
            </a:r>
            <a:r>
              <a:rPr lang="it-IT" dirty="0"/>
              <a:t>(extension</a:t>
            </a:r>
            <a:r>
              <a:rPr lang="it-IT" dirty="0" smtClean="0"/>
              <a:t>)!</a:t>
            </a:r>
          </a:p>
          <a:p>
            <a:r>
              <a:rPr lang="it-IT" dirty="0" smtClean="0"/>
              <a:t>START NOW</a:t>
            </a:r>
          </a:p>
          <a:p>
            <a:endParaRPr lang="it-IT" dirty="0" smtClean="0"/>
          </a:p>
          <a:p>
            <a:pPr marL="0" indent="0">
              <a:buNone/>
            </a:pPr>
            <a:r>
              <a:rPr lang="it-IT" dirty="0"/>
              <a:t> 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06" y="350838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32496" y="5225219"/>
            <a:ext cx="5524269" cy="523220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Thank you for your attention! </a:t>
            </a:r>
            <a:endParaRPr lang="it-IT" sz="2800" b="1" dirty="0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2255" y="3894967"/>
            <a:ext cx="1313180" cy="98488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latin typeface="+mn-lt"/>
              </a:rPr>
              <a:t>?</a:t>
            </a:r>
          </a:p>
          <a:p>
            <a:pPr algn="ctr"/>
            <a:r>
              <a:rPr lang="it-IT" b="1" dirty="0" smtClean="0">
                <a:latin typeface="+mn-lt"/>
              </a:rPr>
              <a:t>Questions</a:t>
            </a:r>
            <a:endParaRPr lang="it-IT" b="1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0983" y="5857149"/>
            <a:ext cx="6922034" cy="338554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3333FF"/>
                </a:solidFill>
                <a:latin typeface="+mn-lt"/>
              </a:rPr>
              <a:t>Slides </a:t>
            </a:r>
            <a:r>
              <a:rPr lang="it-IT" sz="1600" b="1" dirty="0">
                <a:solidFill>
                  <a:srgbClr val="3333FF"/>
                </a:solidFill>
                <a:latin typeface="+mn-lt"/>
              </a:rPr>
              <a:t>at: </a:t>
            </a:r>
            <a:r>
              <a:rPr lang="it-IT" sz="1600" b="1" dirty="0" smtClean="0">
                <a:solidFill>
                  <a:srgbClr val="3333FF"/>
                </a:solidFill>
                <a:latin typeface="+mn-lt"/>
                <a:hlinkClick r:id="rId4"/>
              </a:rPr>
              <a:t>http://www.orestesignore.eu/talks/2019/sw/lod.pdf</a:t>
            </a:r>
            <a:endParaRPr lang="it-IT" sz="1600" b="1" dirty="0">
              <a:solidFill>
                <a:srgbClr val="3333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125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Web architecture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Decentralization</a:t>
            </a:r>
          </a:p>
          <a:p>
            <a:r>
              <a:rPr lang="it-IT" dirty="0" smtClean="0"/>
              <a:t>Basics</a:t>
            </a:r>
          </a:p>
          <a:p>
            <a:pPr lvl="1"/>
            <a:r>
              <a:rPr lang="it-IT" dirty="0" smtClean="0"/>
              <a:t>URI</a:t>
            </a:r>
          </a:p>
          <a:p>
            <a:pPr lvl="2"/>
            <a:r>
              <a:rPr lang="it-IT" dirty="0" smtClean="0"/>
              <a:t>The most fundamental innovation of the Web</a:t>
            </a:r>
          </a:p>
          <a:p>
            <a:pPr lvl="2"/>
            <a:r>
              <a:rPr lang="it-IT" dirty="0" smtClean="0"/>
              <a:t>Can address everything (resources, concepts)</a:t>
            </a:r>
          </a:p>
          <a:p>
            <a:pPr lvl="1"/>
            <a:r>
              <a:rPr lang="it-IT" dirty="0" smtClean="0"/>
              <a:t>HTTP</a:t>
            </a:r>
          </a:p>
          <a:p>
            <a:pPr lvl="2"/>
            <a:r>
              <a:rPr lang="it-IT" dirty="0" smtClean="0"/>
              <a:t>Format negotiation</a:t>
            </a:r>
          </a:p>
          <a:p>
            <a:pPr lvl="2"/>
            <a:r>
              <a:rPr lang="it-IT" dirty="0" smtClean="0"/>
              <a:t>Protocol to fetch resources</a:t>
            </a:r>
          </a:p>
          <a:p>
            <a:pPr lvl="1"/>
            <a:r>
              <a:rPr lang="it-IT" dirty="0" smtClean="0"/>
              <a:t>HTML</a:t>
            </a:r>
          </a:p>
          <a:p>
            <a:pPr lvl="2"/>
            <a:r>
              <a:rPr lang="it-IT" dirty="0" smtClean="0"/>
              <a:t>Structuring documents</a:t>
            </a:r>
          </a:p>
          <a:p>
            <a:r>
              <a:rPr lang="it-IT" dirty="0" smtClean="0"/>
              <a:t>RDF (Resource Description Framework)</a:t>
            </a:r>
          </a:p>
          <a:p>
            <a:pPr lvl="1"/>
            <a:r>
              <a:rPr lang="it-IT" dirty="0" smtClean="0"/>
              <a:t>will be for the Semantic Web what HTML has been for the Web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74" y="555809"/>
            <a:ext cx="109728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7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Web of Data and Semantic Web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48" y="1317812"/>
            <a:ext cx="8259812" cy="4808351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Semantic Web</a:t>
            </a:r>
          </a:p>
          <a:p>
            <a:pPr lvl="1"/>
            <a:r>
              <a:rPr lang="it-IT" dirty="0" smtClean="0">
                <a:solidFill>
                  <a:srgbClr val="FF0000"/>
                </a:solidFill>
              </a:rPr>
              <a:t>Extends</a:t>
            </a:r>
            <a:r>
              <a:rPr lang="it-IT" dirty="0" smtClean="0"/>
              <a:t> Web principles from documents to data</a:t>
            </a:r>
          </a:p>
          <a:p>
            <a:pPr lvl="1"/>
            <a:r>
              <a:rPr lang="it-IT" dirty="0" smtClean="0"/>
              <a:t>Creates the “</a:t>
            </a:r>
            <a:r>
              <a:rPr lang="it-IT" i="1" dirty="0" smtClean="0">
                <a:solidFill>
                  <a:srgbClr val="FF0000"/>
                </a:solidFill>
              </a:rPr>
              <a:t>Web </a:t>
            </a:r>
            <a:r>
              <a:rPr lang="it-IT" i="1" dirty="0">
                <a:solidFill>
                  <a:srgbClr val="FF0000"/>
                </a:solidFill>
              </a:rPr>
              <a:t>of Data</a:t>
            </a:r>
            <a:r>
              <a:rPr lang="it-IT" dirty="0"/>
              <a:t>” </a:t>
            </a:r>
          </a:p>
          <a:p>
            <a:r>
              <a:rPr lang="it-IT" dirty="0" smtClean="0"/>
              <a:t>Data (and not only data) can be</a:t>
            </a:r>
          </a:p>
          <a:p>
            <a:pPr lvl="1"/>
            <a:r>
              <a:rPr lang="it-IT" dirty="0">
                <a:solidFill>
                  <a:srgbClr val="FF0000"/>
                </a:solidFill>
              </a:rPr>
              <a:t>s</a:t>
            </a:r>
            <a:r>
              <a:rPr lang="it-IT" dirty="0" smtClean="0">
                <a:solidFill>
                  <a:srgbClr val="FF0000"/>
                </a:solidFill>
              </a:rPr>
              <a:t>hared</a:t>
            </a:r>
            <a:r>
              <a:rPr lang="it-IT" dirty="0" smtClean="0"/>
              <a:t> and </a:t>
            </a:r>
            <a:r>
              <a:rPr lang="it-IT" dirty="0" smtClean="0">
                <a:solidFill>
                  <a:srgbClr val="FF0000"/>
                </a:solidFill>
              </a:rPr>
              <a:t>reused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in the Web</a:t>
            </a:r>
          </a:p>
          <a:p>
            <a:r>
              <a:rPr lang="it-IT" dirty="0" smtClean="0"/>
              <a:t>RDF</a:t>
            </a:r>
          </a:p>
          <a:p>
            <a:pPr lvl="1"/>
            <a:r>
              <a:rPr lang="it-IT" u="sng" dirty="0" smtClean="0">
                <a:solidFill>
                  <a:srgbClr val="FF0000"/>
                </a:solidFill>
              </a:rPr>
              <a:t>R</a:t>
            </a:r>
            <a:r>
              <a:rPr lang="it-IT" dirty="0" smtClean="0"/>
              <a:t>esource </a:t>
            </a:r>
            <a:r>
              <a:rPr lang="it-IT" u="sng" dirty="0" smtClean="0">
                <a:solidFill>
                  <a:srgbClr val="FF0000"/>
                </a:solidFill>
              </a:rPr>
              <a:t>D</a:t>
            </a:r>
            <a:r>
              <a:rPr lang="it-IT" dirty="0" smtClean="0"/>
              <a:t>escription</a:t>
            </a:r>
            <a:br>
              <a:rPr lang="it-IT" dirty="0" smtClean="0"/>
            </a:br>
            <a:r>
              <a:rPr lang="it-IT" u="sng" dirty="0" smtClean="0">
                <a:solidFill>
                  <a:srgbClr val="FF0000"/>
                </a:solidFill>
              </a:rPr>
              <a:t>F</a:t>
            </a:r>
            <a:r>
              <a:rPr lang="it-IT" dirty="0" smtClean="0"/>
              <a:t>ramework </a:t>
            </a:r>
          </a:p>
          <a:p>
            <a:pPr lvl="1"/>
            <a:r>
              <a:rPr lang="it-IT" dirty="0" smtClean="0"/>
              <a:t>gives the </a:t>
            </a:r>
            <a:r>
              <a:rPr lang="it-IT" dirty="0" smtClean="0">
                <a:solidFill>
                  <a:srgbClr val="FF0000"/>
                </a:solidFill>
              </a:rPr>
              <a:t>abstraction 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layer</a:t>
            </a:r>
            <a:r>
              <a:rPr lang="it-IT" dirty="0" smtClean="0"/>
              <a:t> to integrate data </a:t>
            </a:r>
            <a:br>
              <a:rPr lang="it-IT" dirty="0" smtClean="0"/>
            </a:br>
            <a:r>
              <a:rPr lang="it-IT" dirty="0" smtClean="0"/>
              <a:t>on the Web</a:t>
            </a:r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833" y="3316943"/>
            <a:ext cx="3926967" cy="219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7029"/>
            <a:ext cx="740664" cy="75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Linked Data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48" y="1317812"/>
            <a:ext cx="8259812" cy="4808351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term used to describe a recommended best practice for </a:t>
            </a:r>
            <a:r>
              <a:rPr lang="en-US" i="1" dirty="0">
                <a:solidFill>
                  <a:srgbClr val="FF0000"/>
                </a:solidFill>
              </a:rPr>
              <a:t>exposing</a:t>
            </a:r>
            <a:r>
              <a:rPr lang="en-US" dirty="0"/>
              <a:t>, </a:t>
            </a:r>
            <a:r>
              <a:rPr lang="en-US" i="1" dirty="0">
                <a:solidFill>
                  <a:srgbClr val="FF0000"/>
                </a:solidFill>
              </a:rPr>
              <a:t>sharing</a:t>
            </a:r>
            <a:r>
              <a:rPr lang="en-US" dirty="0"/>
              <a:t>, and </a:t>
            </a:r>
            <a:r>
              <a:rPr lang="en-US" i="1" dirty="0">
                <a:solidFill>
                  <a:srgbClr val="FF0000"/>
                </a:solidFill>
              </a:rPr>
              <a:t>connecting</a:t>
            </a:r>
            <a:r>
              <a:rPr lang="en-US" dirty="0"/>
              <a:t> pieces of data, information, and knowledge on the Semantic Web using </a:t>
            </a:r>
            <a:r>
              <a:rPr lang="en-US" dirty="0">
                <a:solidFill>
                  <a:srgbClr val="FF0000"/>
                </a:solidFill>
              </a:rPr>
              <a:t>URIs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RDF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(quoted in Wikipedia</a:t>
            </a:r>
            <a:r>
              <a:rPr lang="en-US" dirty="0"/>
              <a:t>) </a:t>
            </a:r>
            <a:endParaRPr lang="en-US" dirty="0" smtClean="0"/>
          </a:p>
          <a:p>
            <a:r>
              <a:rPr lang="it-IT" dirty="0" smtClean="0"/>
              <a:t>See also:</a:t>
            </a:r>
          </a:p>
          <a:p>
            <a:pPr lvl="1"/>
            <a:r>
              <a:rPr lang="it-IT" dirty="0" smtClean="0">
                <a:hlinkClick r:id="rId3"/>
              </a:rPr>
              <a:t>http</a:t>
            </a:r>
            <a:r>
              <a:rPr lang="it-IT" dirty="0">
                <a:hlinkClick r:id="rId3"/>
              </a:rPr>
              <a:t>://linkeddata.org</a:t>
            </a:r>
            <a:r>
              <a:rPr lang="it-IT" dirty="0" smtClean="0">
                <a:hlinkClick r:id="rId3"/>
              </a:rPr>
              <a:t>/</a:t>
            </a:r>
            <a:endParaRPr lang="it-IT" dirty="0" smtClean="0"/>
          </a:p>
          <a:p>
            <a:pPr lvl="1"/>
            <a:r>
              <a:rPr lang="it-IT" dirty="0" smtClean="0">
                <a:hlinkClick r:id="rId4"/>
              </a:rPr>
              <a:t>http</a:t>
            </a:r>
            <a:r>
              <a:rPr lang="it-IT" dirty="0">
                <a:hlinkClick r:id="rId4"/>
              </a:rPr>
              <a:t>://www.w3.org/standards/semanticweb/data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3" y="274638"/>
            <a:ext cx="1463675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60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LOD: the benefits (1)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1659"/>
          </a:xfrm>
        </p:spPr>
        <p:txBody>
          <a:bodyPr>
            <a:normAutofit/>
          </a:bodyPr>
          <a:lstStyle/>
          <a:p>
            <a:r>
              <a:rPr lang="it-IT" altLang="it-IT" dirty="0" smtClean="0">
                <a:latin typeface="Arial" charset="0"/>
                <a:cs typeface="Arial" charset="0"/>
              </a:rPr>
              <a:t>From the </a:t>
            </a:r>
            <a:r>
              <a:rPr lang="it-IT" altLang="it-IT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Web of Documents </a:t>
            </a:r>
            <a:r>
              <a:rPr lang="it-IT" altLang="it-IT" dirty="0" smtClean="0">
                <a:latin typeface="Arial" charset="0"/>
                <a:cs typeface="Arial" charset="0"/>
              </a:rPr>
              <a:t>…</a:t>
            </a:r>
          </a:p>
          <a:p>
            <a:pPr lvl="1"/>
            <a:r>
              <a:rPr lang="it-IT" altLang="it-IT" dirty="0" smtClean="0">
                <a:latin typeface="Arial" charset="0"/>
              </a:rPr>
              <a:t>A global </a:t>
            </a:r>
            <a:r>
              <a:rPr lang="it-IT" altLang="it-IT" dirty="0" smtClean="0">
                <a:solidFill>
                  <a:srgbClr val="C00000"/>
                </a:solidFill>
                <a:latin typeface="Arial" charset="0"/>
              </a:rPr>
              <a:t>filesystem</a:t>
            </a:r>
          </a:p>
          <a:p>
            <a:pPr lvl="1"/>
            <a:r>
              <a:rPr lang="it-IT" altLang="it-IT" dirty="0" smtClean="0">
                <a:solidFill>
                  <a:srgbClr val="C00000"/>
                </a:solidFill>
                <a:latin typeface="Arial" charset="0"/>
              </a:rPr>
              <a:t>Documents</a:t>
            </a:r>
            <a:r>
              <a:rPr lang="it-IT" altLang="it-IT" dirty="0" smtClean="0">
                <a:latin typeface="Arial" charset="0"/>
              </a:rPr>
              <a:t> are the primary objects</a:t>
            </a:r>
          </a:p>
          <a:p>
            <a:pPr lvl="1"/>
            <a:r>
              <a:rPr lang="it-IT" altLang="it-IT" dirty="0" smtClean="0">
                <a:latin typeface="Arial" charset="0"/>
              </a:rPr>
              <a:t>(Fairly structured) </a:t>
            </a:r>
            <a:br>
              <a:rPr lang="it-IT" altLang="it-IT" dirty="0" smtClean="0">
                <a:latin typeface="Arial" charset="0"/>
              </a:rPr>
            </a:br>
            <a:r>
              <a:rPr lang="it-IT" altLang="it-IT" dirty="0" smtClean="0">
                <a:latin typeface="Arial" charset="0"/>
              </a:rPr>
              <a:t>documents connected by </a:t>
            </a:r>
            <a:br>
              <a:rPr lang="it-IT" altLang="it-IT" dirty="0" smtClean="0">
                <a:latin typeface="Arial" charset="0"/>
              </a:rPr>
            </a:br>
            <a:r>
              <a:rPr lang="it-IT" altLang="it-IT" dirty="0" smtClean="0">
                <a:solidFill>
                  <a:srgbClr val="C00000"/>
                </a:solidFill>
                <a:latin typeface="Arial" charset="0"/>
              </a:rPr>
              <a:t>untyped links</a:t>
            </a:r>
          </a:p>
          <a:p>
            <a:pPr lvl="1"/>
            <a:r>
              <a:rPr lang="it-IT" altLang="it-IT" dirty="0" smtClean="0">
                <a:solidFill>
                  <a:srgbClr val="C00000"/>
                </a:solidFill>
                <a:latin typeface="Arial" charset="0"/>
              </a:rPr>
              <a:t>Implicit semantics </a:t>
            </a:r>
            <a:r>
              <a:rPr lang="it-IT" altLang="it-IT" dirty="0" smtClean="0">
                <a:latin typeface="Arial" charset="0"/>
              </a:rPr>
              <a:t>of </a:t>
            </a:r>
            <a:br>
              <a:rPr lang="it-IT" altLang="it-IT" dirty="0" smtClean="0">
                <a:latin typeface="Arial" charset="0"/>
              </a:rPr>
            </a:br>
            <a:r>
              <a:rPr lang="it-IT" altLang="it-IT" dirty="0" smtClean="0">
                <a:latin typeface="Arial" charset="0"/>
              </a:rPr>
              <a:t>content and links</a:t>
            </a:r>
          </a:p>
          <a:p>
            <a:pPr lvl="1"/>
            <a:r>
              <a:rPr lang="it-IT" altLang="it-IT" dirty="0" smtClean="0">
                <a:latin typeface="Arial" charset="0"/>
              </a:rPr>
              <a:t>Designed for </a:t>
            </a:r>
            <a:r>
              <a:rPr lang="it-IT" altLang="it-IT" dirty="0" smtClean="0">
                <a:solidFill>
                  <a:srgbClr val="C00000"/>
                </a:solidFill>
                <a:latin typeface="Arial" charset="0"/>
              </a:rPr>
              <a:t>human</a:t>
            </a:r>
            <a:r>
              <a:rPr lang="it-IT" altLang="it-IT" dirty="0" smtClean="0">
                <a:latin typeface="Arial" charset="0"/>
              </a:rPr>
              <a:t> consumption</a:t>
            </a:r>
          </a:p>
          <a:p>
            <a:pPr lvl="1"/>
            <a:r>
              <a:rPr lang="it-IT" altLang="it-IT" dirty="0" smtClean="0">
                <a:solidFill>
                  <a:srgbClr val="C00000"/>
                </a:solidFill>
                <a:latin typeface="Arial" charset="0"/>
              </a:rPr>
              <a:t>Simplicity</a:t>
            </a:r>
            <a:r>
              <a:rPr lang="it-IT" altLang="it-IT" dirty="0" smtClean="0">
                <a:latin typeface="Arial" charset="0"/>
              </a:rPr>
              <a:t> … but </a:t>
            </a:r>
            <a:r>
              <a:rPr lang="it-IT" altLang="it-IT" dirty="0" smtClean="0">
                <a:solidFill>
                  <a:srgbClr val="C00000"/>
                </a:solidFill>
                <a:latin typeface="Arial" charset="0"/>
              </a:rPr>
              <a:t>disconnected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09CB0-702C-44F8-8D90-BDB1FCCC6E25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998" y="3129932"/>
            <a:ext cx="3407283" cy="174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55" y="286068"/>
            <a:ext cx="1508760" cy="113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59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LOD: the benefits (cont.)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altLang="it-IT" dirty="0" smtClean="0">
                <a:latin typeface="Arial" charset="0"/>
                <a:cs typeface="Arial" charset="0"/>
              </a:rPr>
              <a:t>… to the </a:t>
            </a:r>
            <a:r>
              <a:rPr lang="it-IT" altLang="it-IT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Web of Data</a:t>
            </a:r>
          </a:p>
          <a:p>
            <a:pPr lvl="1"/>
            <a:r>
              <a:rPr lang="it-IT" altLang="it-IT" dirty="0" smtClean="0">
                <a:latin typeface="Arial" charset="0"/>
                <a:cs typeface="Arial" charset="0"/>
              </a:rPr>
              <a:t>A global </a:t>
            </a:r>
            <a:r>
              <a:rPr lang="it-IT" altLang="it-IT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database</a:t>
            </a:r>
          </a:p>
          <a:p>
            <a:pPr lvl="1"/>
            <a:r>
              <a:rPr lang="it-IT" altLang="it-IT" dirty="0" smtClean="0">
                <a:latin typeface="Arial" charset="0"/>
                <a:cs typeface="Arial" charset="0"/>
              </a:rPr>
              <a:t>Primary objects: </a:t>
            </a:r>
            <a:r>
              <a:rPr lang="it-IT" altLang="it-IT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Things</a:t>
            </a:r>
            <a:r>
              <a:rPr lang="it-IT" altLang="it-IT" dirty="0" smtClean="0">
                <a:latin typeface="Arial" charset="0"/>
                <a:cs typeface="Arial" charset="0"/>
              </a:rPr>
              <a:t> (or description of things)</a:t>
            </a:r>
          </a:p>
          <a:p>
            <a:pPr lvl="1"/>
            <a:r>
              <a:rPr lang="it-IT" altLang="it-IT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Typed links </a:t>
            </a:r>
            <a:r>
              <a:rPr lang="it-IT" altLang="it-IT" dirty="0" smtClean="0">
                <a:latin typeface="Arial" charset="0"/>
                <a:cs typeface="Arial" charset="0"/>
              </a:rPr>
              <a:t>between things (including documents)</a:t>
            </a:r>
          </a:p>
          <a:p>
            <a:pPr lvl="1"/>
            <a:r>
              <a:rPr lang="it-IT" altLang="it-IT" dirty="0" smtClean="0">
                <a:latin typeface="Arial" charset="0"/>
                <a:cs typeface="Arial" charset="0"/>
              </a:rPr>
              <a:t>High degree of </a:t>
            </a:r>
            <a:r>
              <a:rPr lang="it-IT" altLang="it-IT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structure</a:t>
            </a:r>
            <a:r>
              <a:rPr lang="it-IT" altLang="it-IT" dirty="0" smtClean="0">
                <a:latin typeface="Arial" charset="0"/>
                <a:cs typeface="Arial" charset="0"/>
              </a:rPr>
              <a:t> in (description of) things</a:t>
            </a:r>
          </a:p>
          <a:p>
            <a:pPr lvl="1"/>
            <a:r>
              <a:rPr lang="it-IT" altLang="it-IT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Explicit semantics </a:t>
            </a:r>
            <a:br>
              <a:rPr lang="it-IT" altLang="it-IT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it-IT" altLang="it-IT" dirty="0" smtClean="0">
                <a:latin typeface="Arial" charset="0"/>
                <a:cs typeface="Arial" charset="0"/>
              </a:rPr>
              <a:t>of content and links</a:t>
            </a:r>
          </a:p>
          <a:p>
            <a:pPr lvl="1"/>
            <a:r>
              <a:rPr lang="it-IT" altLang="it-IT" dirty="0" smtClean="0">
                <a:latin typeface="Arial" charset="0"/>
                <a:cs typeface="Arial" charset="0"/>
              </a:rPr>
              <a:t>Designed for </a:t>
            </a:r>
          </a:p>
          <a:p>
            <a:pPr lvl="2"/>
            <a:r>
              <a:rPr lang="it-IT" altLang="it-IT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Machines</a:t>
            </a:r>
            <a:r>
              <a:rPr lang="it-IT" altLang="it-IT" dirty="0" smtClean="0">
                <a:latin typeface="Arial" charset="0"/>
                <a:cs typeface="Arial" charset="0"/>
              </a:rPr>
              <a:t> (first)</a:t>
            </a:r>
          </a:p>
          <a:p>
            <a:pPr lvl="2"/>
            <a:r>
              <a:rPr lang="it-IT" altLang="it-IT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Humans</a:t>
            </a:r>
            <a:r>
              <a:rPr lang="it-IT" altLang="it-IT" dirty="0" smtClean="0">
                <a:latin typeface="Arial" charset="0"/>
                <a:cs typeface="Arial" charset="0"/>
              </a:rPr>
              <a:t>  (later</a:t>
            </a:r>
            <a:r>
              <a:rPr lang="it-IT" altLang="it-IT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970E9-69D0-47DC-87EA-D3FA80D9DDDD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222" y="3959169"/>
            <a:ext cx="4160520" cy="166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&quot;LOD Cloud 2014&quot; by Max Schmachtenberg, Christian Bizer, Anja Jentzsch and Richard Cyganiak - http://lod-cloud.net/. Licensed under CC BY-SA 3.0 via Wikimedia Commons - http://commons.wikimedia.org/wiki/File:LOD_Cloud_2014.svg#mediaviewer/File:LOD_Cloud_2014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70" y="606985"/>
            <a:ext cx="1463040" cy="95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44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LOD: the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92353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dirty="0" smtClean="0"/>
              <a:t>What does LOD mean?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Use </a:t>
            </a:r>
            <a:r>
              <a:rPr lang="en-US" dirty="0">
                <a:solidFill>
                  <a:srgbClr val="C00000"/>
                </a:solidFill>
              </a:rPr>
              <a:t>URIs</a:t>
            </a:r>
            <a:r>
              <a:rPr lang="en-US" dirty="0"/>
              <a:t> as names for things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Use </a:t>
            </a:r>
            <a:r>
              <a:rPr lang="en-US" dirty="0">
                <a:solidFill>
                  <a:srgbClr val="C00000"/>
                </a:solidFill>
              </a:rPr>
              <a:t>HTTP URIs </a:t>
            </a:r>
            <a:r>
              <a:rPr lang="en-US" dirty="0"/>
              <a:t>so that people can look up those names.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When someone looks up a URI, provide useful information, using the </a:t>
            </a:r>
            <a:r>
              <a:rPr lang="en-US" dirty="0">
                <a:solidFill>
                  <a:srgbClr val="C00000"/>
                </a:solidFill>
              </a:rPr>
              <a:t>standards</a:t>
            </a:r>
            <a:r>
              <a:rPr lang="en-US" dirty="0"/>
              <a:t> (RDF*, SPARQL)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>
                <a:solidFill>
                  <a:srgbClr val="C00000"/>
                </a:solidFill>
              </a:rPr>
              <a:t>Include links to other </a:t>
            </a:r>
            <a:r>
              <a:rPr lang="en-US" dirty="0" smtClean="0">
                <a:solidFill>
                  <a:srgbClr val="C00000"/>
                </a:solidFill>
              </a:rPr>
              <a:t>URIs</a:t>
            </a:r>
            <a:r>
              <a:rPr lang="en-US" dirty="0" smtClean="0"/>
              <a:t>, </a:t>
            </a:r>
            <a:r>
              <a:rPr lang="en-US" dirty="0"/>
              <a:t>so that they can discover more things</a:t>
            </a:r>
            <a:r>
              <a:rPr lang="en-US" dirty="0" smtClean="0"/>
              <a:t>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it-IT" sz="1600" b="0" i="1" dirty="0"/>
              <a:t>Tim Berners-Lee 2007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it-IT" sz="1600" b="0" i="1" dirty="0">
                <a:hlinkClick r:id="rId3"/>
              </a:rPr>
              <a:t>http://www.w3.org/DesignIssues/LinkedData.html</a:t>
            </a:r>
            <a:r>
              <a:rPr lang="en-US" sz="1600" b="0" i="1" dirty="0" smtClean="0">
                <a:hlinkClick r:id="rId3"/>
              </a:rPr>
              <a:t> </a:t>
            </a:r>
            <a:endParaRPr lang="it-IT" sz="1600" b="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65C97-E81B-44FE-A53B-7ED3BABA28F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533" name="Picture 2" descr="Get a 5* m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32" y="40005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77573" y="1466850"/>
            <a:ext cx="2881490" cy="923330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en-US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things in the world, </a:t>
            </a:r>
            <a:r>
              <a:rPr lang="en-US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described by </a:t>
            </a:r>
            <a:r>
              <a:rPr lang="en-US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on the Web</a:t>
            </a:r>
            <a:endParaRPr lang="it-IT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06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24937</TotalTime>
  <Words>1620</Words>
  <Application>Microsoft Office PowerPoint</Application>
  <PresentationFormat>On-screen Show (4:3)</PresentationFormat>
  <Paragraphs>339</Paragraphs>
  <Slides>31</Slides>
  <Notes>27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Tema di Office</vt:lpstr>
      <vt:lpstr>PowerPoint Presentation</vt:lpstr>
      <vt:lpstr>Talk layout</vt:lpstr>
      <vt:lpstr>Once upon a time…</vt:lpstr>
      <vt:lpstr>Web architecture</vt:lpstr>
      <vt:lpstr>Web of Data and Semantic Web</vt:lpstr>
      <vt:lpstr>Linked Data</vt:lpstr>
      <vt:lpstr>LOD: the benefits (1)</vt:lpstr>
      <vt:lpstr>LOD: the benefits (cont.)</vt:lpstr>
      <vt:lpstr>LOD: the principles</vt:lpstr>
      <vt:lpstr>LOD: principle 1</vt:lpstr>
      <vt:lpstr>LOD: principle 2</vt:lpstr>
      <vt:lpstr>LOD: principle 3</vt:lpstr>
      <vt:lpstr>LOD: principle 4</vt:lpstr>
      <vt:lpstr>The LOD five levels</vt:lpstr>
      <vt:lpstr>SW and Data Integration</vt:lpstr>
      <vt:lpstr>SW and Data Integration:  some advantages</vt:lpstr>
      <vt:lpstr>RDF in a nutshell</vt:lpstr>
      <vt:lpstr>A RDF graph</vt:lpstr>
      <vt:lpstr>A RDF graph (annotated)</vt:lpstr>
      <vt:lpstr>Is RDF enough?</vt:lpstr>
      <vt:lpstr>One step forward: ontology</vt:lpstr>
      <vt:lpstr>Everything OK?</vt:lpstr>
      <vt:lpstr>Reconciling differences</vt:lpstr>
      <vt:lpstr>Up to 7th level</vt:lpstr>
      <vt:lpstr>Levels 6 and 7</vt:lpstr>
      <vt:lpstr>Work done?</vt:lpstr>
      <vt:lpstr>Nobody’s perfect!</vt:lpstr>
      <vt:lpstr>Building ontologies: a methodology (or a rule of thumb?)</vt:lpstr>
      <vt:lpstr>Ready to start?</vt:lpstr>
      <vt:lpstr>References</vt:lpstr>
      <vt:lpstr>Conclusion</vt:lpstr>
    </vt:vector>
  </TitlesOfParts>
  <Company>W3C Italy - Oreste Signore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Linked Open Data: a short introduction</dc:title>
  <dc:subject>Linked Open Data, Semantic Web</dc:subject>
  <dc:creator>Oreste Signore</dc:creator>
  <dc:description>Presentazione per il Workshop:  "Linked Open Data &amp; Jewish Cultural Heritage"</dc:description>
  <cp:lastModifiedBy>Oreste Signore</cp:lastModifiedBy>
  <cp:revision>483</cp:revision>
  <cp:lastPrinted>2019-05-08T22:42:27Z</cp:lastPrinted>
  <dcterms:created xsi:type="dcterms:W3CDTF">2011-06-06T14:51:59Z</dcterms:created>
  <dcterms:modified xsi:type="dcterms:W3CDTF">2019-05-10T14:53:08Z</dcterms:modified>
</cp:coreProperties>
</file>