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7" r:id="rId2"/>
    <p:sldId id="336" r:id="rId3"/>
    <p:sldId id="304" r:id="rId4"/>
    <p:sldId id="387" r:id="rId5"/>
    <p:sldId id="394" r:id="rId6"/>
    <p:sldId id="400" r:id="rId7"/>
    <p:sldId id="345" r:id="rId8"/>
    <p:sldId id="372" r:id="rId9"/>
    <p:sldId id="374" r:id="rId10"/>
    <p:sldId id="436" r:id="rId11"/>
    <p:sldId id="438" r:id="rId12"/>
    <p:sldId id="447" r:id="rId13"/>
    <p:sldId id="448" r:id="rId14"/>
    <p:sldId id="450" r:id="rId15"/>
    <p:sldId id="451" r:id="rId16"/>
    <p:sldId id="452" r:id="rId17"/>
    <p:sldId id="407" r:id="rId18"/>
    <p:sldId id="409" r:id="rId19"/>
    <p:sldId id="431" r:id="rId20"/>
    <p:sldId id="429" r:id="rId21"/>
    <p:sldId id="430" r:id="rId22"/>
    <p:sldId id="439" r:id="rId23"/>
    <p:sldId id="432" r:id="rId24"/>
    <p:sldId id="472" r:id="rId25"/>
    <p:sldId id="440" r:id="rId26"/>
    <p:sldId id="414" r:id="rId27"/>
    <p:sldId id="415" r:id="rId28"/>
    <p:sldId id="413" r:id="rId29"/>
    <p:sldId id="459" r:id="rId30"/>
    <p:sldId id="412" r:id="rId31"/>
    <p:sldId id="465" r:id="rId32"/>
    <p:sldId id="342" r:id="rId33"/>
  </p:sldIdLst>
  <p:sldSz cx="9144000" cy="6858000" type="screen4x3"/>
  <p:notesSz cx="7099300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FFF99"/>
    <a:srgbClr val="A8188D"/>
    <a:srgbClr val="8B0A06"/>
    <a:srgbClr val="CC04A6"/>
    <a:srgbClr val="408000"/>
    <a:srgbClr val="B91807"/>
    <a:srgbClr val="E55C1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8" autoAdjust="0"/>
  </p:normalViewPr>
  <p:slideViewPr>
    <p:cSldViewPr snapToGrid="0" snapToObjects="1">
      <p:cViewPr varScale="1">
        <p:scale>
          <a:sx n="63" d="100"/>
          <a:sy n="63" d="100"/>
        </p:scale>
        <p:origin x="-135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706" y="-90"/>
      </p:cViewPr>
      <p:guideLst>
        <p:guide orient="horz" pos="3225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75630" cy="512223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982" y="5"/>
            <a:ext cx="3075630" cy="512223"/>
          </a:xfrm>
          <a:prstGeom prst="rect">
            <a:avLst/>
          </a:prstGeom>
        </p:spPr>
        <p:txBody>
          <a:bodyPr vert="horz" lIns="94752" tIns="47377" rIns="94752" bIns="473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E89D-3C05-4C9C-B63F-53BD092BAB01}" type="datetimeFigureOut">
              <a:rPr lang="it-IT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0758"/>
            <a:ext cx="3075630" cy="512223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982" y="9720758"/>
            <a:ext cx="3075630" cy="512223"/>
          </a:xfrm>
          <a:prstGeom prst="rect">
            <a:avLst/>
          </a:prstGeom>
        </p:spPr>
        <p:txBody>
          <a:bodyPr vert="horz" lIns="94752" tIns="47377" rIns="94752" bIns="473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F7128-5EA3-4B90-9D59-5CE40E3942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75630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82" y="5"/>
            <a:ext cx="3075630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B0488B-E37F-40F7-B1E5-16DA6E4CDEED}" type="datetimeFigureOut">
              <a:rPr lang="it-IT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3" y="4862018"/>
            <a:ext cx="5679778" cy="46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0758"/>
            <a:ext cx="3075630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82" y="9720758"/>
            <a:ext cx="3075630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5DF02E-34D0-4C76-9E77-E80A729B1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49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49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53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37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20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018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790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64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47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545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215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0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278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257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024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758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405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6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506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224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01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6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17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01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1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8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50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F71-1E65-40BF-8287-6CDBA2C14A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 b="1" i="0" baseline="0">
                <a:solidFill>
                  <a:srgbClr val="0606BA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itchFamily="2" charset="2"/>
              <a:buChar char="v"/>
              <a:defRPr sz="2800" b="1" i="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ü"/>
              <a:defRPr sz="2400" b="1" i="0" baseline="0">
                <a:solidFill>
                  <a:srgbClr val="0C28B4"/>
                </a:solidFill>
                <a:latin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1" i="0" baseline="0"/>
            </a:lvl3pPr>
            <a:lvl4pPr>
              <a:defRPr b="1" i="1" baseline="0"/>
            </a:lvl4pPr>
            <a:lvl5pPr>
              <a:defRPr b="0" i="1" baseline="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CD274F-9777-4A32-9A9B-52B9ADDBDC10}" type="datetime1">
              <a:rPr lang="it-IT" smtClean="0"/>
              <a:pPr>
                <a:defRPr/>
              </a:pPr>
              <a:t>27/10/2015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3477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150659" y="6347758"/>
            <a:ext cx="4840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7" name="Picture 2" descr="E:\websites\w3c\talks\2014\handimatica2014\slidy\itlogo-200101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8" y="6395892"/>
            <a:ext cx="1700784" cy="3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F87F0-B733-422D-82FF-4B7952D04A69}" type="datetime1">
              <a:rPr lang="it-IT"/>
              <a:pPr>
                <a:defRPr/>
              </a:pPr>
              <a:t>27/10/2015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B22-A5E9-4AE7-AD1D-33D6EE99E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707035-557A-42D7-9DE6-3C7D52C08566}" type="datetime1">
              <a:rPr lang="it-IT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DCA-8AEE-47A1-8F01-F435D62EA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8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9BFB-A889-4026-BF72-248E9391FD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0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34" r:id="rId3"/>
    <p:sldLayoutId id="2147484025" r:id="rId4"/>
    <p:sldLayoutId id="214748402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kpot.com/pagine/km20-kmt.htm" TargetMode="Externa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w3c.it/talks/2015/kmt2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DesignIssues/LinkedData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sole24ore.com/art/commenti-e-idee/2014-12-30/per-italia-sfida-industry-40-083441_PRN.s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snexis.com/en-us/gateway.pag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javelinstrategy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www.w3.org/2013/05/publishing_salessheet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://www.w3.org/TR/pw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c.it/talks/2013/lod/images/proposal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relesscar.com/wp-content/uploads/2014/09/vechicle-life-cycle3.png" TargetMode="Externa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c.it/talks/2015/kmt2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24013" y="563246"/>
            <a:ext cx="8140518" cy="2154436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 b="1" dirty="0" smtClean="0">
                <a:solidFill>
                  <a:srgbClr val="3333FF"/>
                </a:solidFill>
                <a:latin typeface="+mn-lt"/>
                <a:hlinkClick r:id="rId3"/>
              </a:rPr>
              <a:t>20° Knowledge Management Track</a:t>
            </a:r>
            <a:endParaRPr lang="it-IT" sz="2800" b="1" dirty="0" smtClean="0">
              <a:solidFill>
                <a:srgbClr val="3333FF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b="1" i="1" dirty="0" smtClean="0">
                <a:solidFill>
                  <a:srgbClr val="3333FF"/>
                </a:solidFill>
                <a:latin typeface="+mn-lt"/>
              </a:rPr>
              <a:t>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b="1" i="1" dirty="0" smtClean="0">
                <a:solidFill>
                  <a:srgbClr val="3333FF"/>
                </a:solidFill>
                <a:latin typeface="+mn-lt"/>
              </a:rPr>
              <a:t>Infrastrutture </a:t>
            </a:r>
            <a:r>
              <a:rPr lang="it-IT" sz="2000" b="1" i="1" dirty="0">
                <a:solidFill>
                  <a:srgbClr val="3333FF"/>
                </a:solidFill>
                <a:latin typeface="+mn-lt"/>
              </a:rPr>
              <a:t>e </a:t>
            </a:r>
            <a:r>
              <a:rPr lang="it-IT" sz="2000" b="1" i="1" dirty="0" smtClean="0">
                <a:solidFill>
                  <a:srgbClr val="3333FF"/>
                </a:solidFill>
                <a:latin typeface="+mn-lt"/>
              </a:rPr>
              <a:t>applicazioni  per </a:t>
            </a:r>
            <a:r>
              <a:rPr lang="it-IT" sz="2000" b="1" i="1" dirty="0">
                <a:solidFill>
                  <a:srgbClr val="3333FF"/>
                </a:solidFill>
                <a:latin typeface="+mn-lt"/>
              </a:rPr>
              <a:t>gestire e </a:t>
            </a:r>
            <a:endParaRPr lang="it-IT" sz="2000" b="1" i="1" dirty="0" smtClean="0">
              <a:solidFill>
                <a:srgbClr val="3333FF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b="1" i="1" dirty="0" smtClean="0">
                <a:solidFill>
                  <a:srgbClr val="3333FF"/>
                </a:solidFill>
                <a:latin typeface="+mn-lt"/>
              </a:rPr>
              <a:t>Comunicare la </a:t>
            </a:r>
            <a:r>
              <a:rPr lang="it-IT" sz="2000" b="1" i="1" dirty="0">
                <a:solidFill>
                  <a:srgbClr val="3333FF"/>
                </a:solidFill>
                <a:latin typeface="+mn-lt"/>
              </a:rPr>
              <a:t>conoscenza </a:t>
            </a:r>
            <a:r>
              <a:rPr lang="it-IT" sz="2000" b="1" i="1" dirty="0" smtClean="0">
                <a:solidFill>
                  <a:srgbClr val="3333FF"/>
                </a:solidFill>
                <a:latin typeface="+mn-lt"/>
              </a:rPr>
              <a:t>organizzativa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b="1" dirty="0" smtClean="0">
              <a:solidFill>
                <a:srgbClr val="3333FF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 smtClean="0">
                <a:solidFill>
                  <a:srgbClr val="3333FF"/>
                </a:solidFill>
                <a:latin typeface="+mn-lt"/>
              </a:rPr>
              <a:t>Milano, 28 </a:t>
            </a:r>
            <a:r>
              <a:rPr lang="en-US" altLang="it-IT" sz="1600" b="1" dirty="0" err="1" smtClean="0">
                <a:solidFill>
                  <a:srgbClr val="3333FF"/>
                </a:solidFill>
                <a:latin typeface="+mn-lt"/>
              </a:rPr>
              <a:t>ottobre</a:t>
            </a:r>
            <a:r>
              <a:rPr lang="en-US" altLang="it-IT" sz="1600" b="1" dirty="0" smtClean="0">
                <a:solidFill>
                  <a:srgbClr val="3333FF"/>
                </a:solidFill>
                <a:latin typeface="+mn-lt"/>
              </a:rPr>
              <a:t> 2015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400" b="1" dirty="0" smtClean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19795" y="2802270"/>
            <a:ext cx="8124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Dal </a:t>
            </a:r>
            <a:r>
              <a:rPr lang="it-IT" altLang="it-IT" sz="2400" b="1" dirty="0">
                <a:solidFill>
                  <a:srgbClr val="C00000"/>
                </a:solidFill>
                <a:latin typeface="Comic Sans MS" pitchFamily="66" charset="0"/>
              </a:rPr>
              <a:t>Web of Documents al Web of Things: </a:t>
            </a:r>
            <a:endParaRPr lang="it-IT" altLang="it-IT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le </a:t>
            </a:r>
            <a:r>
              <a:rPr lang="it-IT" altLang="it-IT" sz="2400" b="1" dirty="0">
                <a:solidFill>
                  <a:srgbClr val="C00000"/>
                </a:solidFill>
                <a:latin typeface="Comic Sans MS" pitchFamily="66" charset="0"/>
              </a:rPr>
              <a:t>tecnologie semantiche come </a:t>
            </a: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opportunità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di </a:t>
            </a:r>
            <a:r>
              <a:rPr lang="it-IT" altLang="it-IT" sz="2400" b="1" dirty="0">
                <a:solidFill>
                  <a:srgbClr val="C00000"/>
                </a:solidFill>
                <a:latin typeface="Comic Sans MS" pitchFamily="66" charset="0"/>
              </a:rPr>
              <a:t>crescita e </a:t>
            </a: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sviluppo</a:t>
            </a:r>
            <a:endParaRPr lang="en-US" altLang="it-IT" sz="2400" b="1" dirty="0">
              <a:solidFill>
                <a:srgbClr val="8B0A06"/>
              </a:solidFill>
              <a:latin typeface="Arial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78507" y="4233964"/>
            <a:ext cx="82661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it-IT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Oreste</a:t>
            </a:r>
            <a:r>
              <a:rPr lang="en-US" altLang="it-IT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Signore</a:t>
            </a:r>
            <a:endParaRPr lang="en-US" altLang="it-IT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(W3C Italy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websites\w3c\talks\2014\handimatica2014\slidy\itlogo-200101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0" y="6072883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2991" y="5292698"/>
            <a:ext cx="433843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5"/>
              </a:rPr>
              <a:t>http://www.w3c.it/talks/2015/kmt20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85" y="1193753"/>
            <a:ext cx="1706880" cy="12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jekpot.com/immagini/j-trasparente5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37" y="588695"/>
            <a:ext cx="1476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Open Web Platform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3074" name="Picture 2" descr="E:\websites\w3c\talks\2014\pianetagalileo\images\openWebPlatformWithTex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63" y="1370370"/>
            <a:ext cx="4952591" cy="34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916" y="4994598"/>
            <a:ext cx="8067285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Open Web Platform is the collection of open (royalty-free) technologies which enables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Web.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Open Web Platform, everyone has the right to implement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component of the Web without requiring any approvals or waiving license fees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</a:t>
            </a:r>
            <a:r>
              <a:rPr lang="it-IT" dirty="0" smtClean="0"/>
              <a:t>n passo importante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16395" r="4539" b="883"/>
          <a:stretch/>
        </p:blipFill>
        <p:spPr bwMode="auto">
          <a:xfrm>
            <a:off x="2555779" y="1490403"/>
            <a:ext cx="4918041" cy="40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9" y="449627"/>
            <a:ext cx="768096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i vantaggi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1659"/>
          </a:xfrm>
        </p:spPr>
        <p:txBody>
          <a:bodyPr>
            <a:normAutofit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Dal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Documents </a:t>
            </a:r>
            <a:r>
              <a:rPr lang="it-IT" altLang="it-IT" dirty="0" smtClean="0">
                <a:latin typeface="Arial" charset="0"/>
                <a:cs typeface="Arial" charset="0"/>
              </a:rPr>
              <a:t>…</a:t>
            </a:r>
          </a:p>
          <a:p>
            <a:pPr lvl="1"/>
            <a:r>
              <a:rPr lang="it-IT" altLang="it-IT" dirty="0" smtClean="0">
                <a:latin typeface="Arial" charset="0"/>
              </a:rPr>
              <a:t>Progettato per gli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esseri umani</a:t>
            </a:r>
            <a:r>
              <a:rPr lang="it-IT" altLang="it-IT" dirty="0" smtClean="0">
                <a:latin typeface="Arial" charset="0"/>
              </a:rPr>
              <a:t> 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Semplice</a:t>
            </a:r>
            <a:r>
              <a:rPr lang="it-IT" altLang="it-IT" dirty="0" smtClean="0">
                <a:latin typeface="Arial" charset="0"/>
              </a:rPr>
              <a:t> … ma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dati non collegati</a:t>
            </a:r>
          </a:p>
          <a:p>
            <a:r>
              <a:rPr lang="it-IT" altLang="it-IT" dirty="0">
                <a:latin typeface="Arial" charset="0"/>
                <a:cs typeface="Arial" charset="0"/>
              </a:rPr>
              <a:t>… </a:t>
            </a:r>
            <a:r>
              <a:rPr lang="it-IT" altLang="it-IT" dirty="0" smtClean="0">
                <a:latin typeface="Arial" charset="0"/>
                <a:cs typeface="Arial" charset="0"/>
              </a:rPr>
              <a:t>al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</a:t>
            </a:r>
            <a:r>
              <a:rPr lang="it-IT" altLang="it-IT" dirty="0">
                <a:solidFill>
                  <a:srgbClr val="FF0000"/>
                </a:solidFill>
                <a:latin typeface="Arial" charset="0"/>
                <a:cs typeface="Arial" charset="0"/>
              </a:rPr>
              <a:t>of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Data</a:t>
            </a:r>
          </a:p>
          <a:p>
            <a:pPr lvl="1"/>
            <a:r>
              <a:rPr lang="it-IT" altLang="it-IT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emantica esplicita</a:t>
            </a:r>
            <a:endParaRPr lang="it-IT" altLang="it-IT" dirty="0">
              <a:latin typeface="Arial" charset="0"/>
              <a:cs typeface="Arial" charset="0"/>
            </a:endParaRP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Progettato  per </a:t>
            </a:r>
            <a:endParaRPr lang="it-IT" altLang="it-IT" dirty="0">
              <a:latin typeface="Arial" charset="0"/>
              <a:cs typeface="Arial" charset="0"/>
            </a:endParaRPr>
          </a:p>
          <a:p>
            <a:pPr lvl="2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Macchine</a:t>
            </a:r>
            <a:r>
              <a:rPr lang="it-IT" altLang="it-IT" dirty="0" smtClean="0">
                <a:latin typeface="Arial" charset="0"/>
                <a:cs typeface="Arial" charset="0"/>
              </a:rPr>
              <a:t> </a:t>
            </a:r>
          </a:p>
          <a:p>
            <a:pPr lvl="2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Esseri umani</a:t>
            </a:r>
            <a:r>
              <a:rPr lang="it-IT" altLang="it-IT" dirty="0" smtClean="0">
                <a:latin typeface="Arial" charset="0"/>
                <a:cs typeface="Arial" charset="0"/>
              </a:rPr>
              <a:t> </a:t>
            </a:r>
            <a:endParaRPr lang="it-IT" altLang="it-IT" dirty="0"/>
          </a:p>
          <a:p>
            <a:endParaRPr lang="it-IT" altLang="it-IT" dirty="0" smtClean="0">
              <a:solidFill>
                <a:srgbClr val="C00000"/>
              </a:solidFill>
              <a:latin typeface="Arial" charset="0"/>
            </a:endParaRPr>
          </a:p>
          <a:p>
            <a:endParaRPr lang="it-IT" altLang="it-IT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9CB0-702C-44F8-8D90-BDB1FCCC6E2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11" y="2166257"/>
            <a:ext cx="3407283" cy="174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5" y="319668"/>
            <a:ext cx="1508760" cy="113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4329283"/>
            <a:ext cx="4160520" cy="16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i princìpi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Cosa sono i Linked Open Data (LOD)?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URIs</a:t>
            </a:r>
            <a:r>
              <a:rPr lang="en-US" dirty="0"/>
              <a:t> as names for things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HTTP URIs </a:t>
            </a:r>
            <a:r>
              <a:rPr lang="en-US" dirty="0"/>
              <a:t>so that people can look up those names.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When someone looks up a URI, provide useful information, using the </a:t>
            </a:r>
            <a:r>
              <a:rPr lang="en-US" dirty="0">
                <a:solidFill>
                  <a:srgbClr val="C00000"/>
                </a:solidFill>
              </a:rPr>
              <a:t>standards</a:t>
            </a:r>
            <a:r>
              <a:rPr lang="en-US" dirty="0"/>
              <a:t> (RDF*, SPARQL)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rgbClr val="C00000"/>
                </a:solidFill>
              </a:rPr>
              <a:t>Include links to other </a:t>
            </a:r>
            <a:r>
              <a:rPr lang="en-US" dirty="0" smtClean="0">
                <a:solidFill>
                  <a:srgbClr val="C00000"/>
                </a:solidFill>
              </a:rPr>
              <a:t>URIs</a:t>
            </a:r>
            <a:r>
              <a:rPr lang="en-US" dirty="0" smtClean="0"/>
              <a:t>, </a:t>
            </a:r>
            <a:r>
              <a:rPr lang="en-US" dirty="0"/>
              <a:t>so that they can discover more things</a:t>
            </a:r>
            <a:r>
              <a:rPr lang="en-US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b="0" i="1" dirty="0"/>
              <a:t>Tim Berners-Lee 2007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b="0" i="1" dirty="0">
                <a:hlinkClick r:id="rId3"/>
              </a:rPr>
              <a:t>http://www.w3.org/DesignIssues/LinkedData.html</a:t>
            </a:r>
            <a:r>
              <a:rPr lang="en-US" sz="1600" b="0" i="1" dirty="0" smtClean="0">
                <a:hlinkClick r:id="rId3"/>
              </a:rPr>
              <a:t> </a:t>
            </a:r>
            <a:endParaRPr lang="it-IT" sz="16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3938" y="4993822"/>
            <a:ext cx="3575614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“Web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things in the world, </a:t>
            </a: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by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the </a:t>
            </a: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Web”</a:t>
            </a:r>
            <a:endParaRPr lang="it-IT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of Data e Semantic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48" y="1317812"/>
            <a:ext cx="8259812" cy="480835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Semantic Web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Estende</a:t>
            </a:r>
            <a:r>
              <a:rPr lang="it-IT" dirty="0" smtClean="0"/>
              <a:t> i princìpi del  Web dai documenti ai dati</a:t>
            </a:r>
          </a:p>
          <a:p>
            <a:pPr lvl="1"/>
            <a:r>
              <a:rPr lang="it-IT" dirty="0" smtClean="0"/>
              <a:t>Crea il  “</a:t>
            </a:r>
            <a:r>
              <a:rPr lang="it-IT" i="1" dirty="0" smtClean="0">
                <a:solidFill>
                  <a:srgbClr val="FF0000"/>
                </a:solidFill>
              </a:rPr>
              <a:t>Web </a:t>
            </a:r>
            <a:r>
              <a:rPr lang="it-IT" i="1" dirty="0">
                <a:solidFill>
                  <a:srgbClr val="FF0000"/>
                </a:solidFill>
              </a:rPr>
              <a:t>of Data</a:t>
            </a:r>
            <a:r>
              <a:rPr lang="it-IT" dirty="0"/>
              <a:t>” </a:t>
            </a:r>
          </a:p>
          <a:p>
            <a:r>
              <a:rPr lang="it-IT" dirty="0" smtClean="0"/>
              <a:t>I dati (e non solo i dati) possono essere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 smtClean="0">
                <a:solidFill>
                  <a:srgbClr val="FF0000"/>
                </a:solidFill>
              </a:rPr>
              <a:t>ondivisi 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riutilizzati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nel Web</a:t>
            </a:r>
          </a:p>
          <a:p>
            <a:r>
              <a:rPr lang="it-IT" dirty="0" smtClean="0"/>
              <a:t>RDF</a:t>
            </a:r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R</a:t>
            </a:r>
            <a:r>
              <a:rPr lang="it-IT" dirty="0" smtClean="0"/>
              <a:t>esource </a:t>
            </a:r>
            <a:r>
              <a:rPr lang="it-IT" u="sng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escription</a:t>
            </a:r>
            <a:br>
              <a:rPr lang="it-IT" dirty="0" smtClean="0"/>
            </a:br>
            <a:r>
              <a:rPr lang="it-IT" u="sng" dirty="0" smtClean="0">
                <a:solidFill>
                  <a:srgbClr val="FF0000"/>
                </a:solidFill>
              </a:rPr>
              <a:t>F</a:t>
            </a:r>
            <a:r>
              <a:rPr lang="it-IT" dirty="0" smtClean="0"/>
              <a:t>ramework </a:t>
            </a:r>
          </a:p>
          <a:p>
            <a:pPr lvl="1"/>
            <a:r>
              <a:rPr lang="it-IT" dirty="0" smtClean="0"/>
              <a:t>fornisce il  </a:t>
            </a:r>
            <a:r>
              <a:rPr lang="it-IT" dirty="0" smtClean="0">
                <a:solidFill>
                  <a:srgbClr val="FF0000"/>
                </a:solidFill>
              </a:rPr>
              <a:t>livello di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astrazione </a:t>
            </a:r>
            <a:r>
              <a:rPr lang="it-IT" dirty="0" smtClean="0"/>
              <a:t>per integrare</a:t>
            </a:r>
            <a:br>
              <a:rPr lang="it-IT" dirty="0" smtClean="0"/>
            </a:br>
            <a:r>
              <a:rPr lang="it-IT" dirty="0" smtClean="0"/>
              <a:t>i dati sul Web</a:t>
            </a: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33" y="3121000"/>
            <a:ext cx="3926967" cy="219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29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Semantic Web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1875" cy="4525963"/>
          </a:xfrm>
        </p:spPr>
        <p:txBody>
          <a:bodyPr>
            <a:normAutofit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Un “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data</a:t>
            </a:r>
            <a:r>
              <a:rPr lang="it-IT" altLang="it-IT" dirty="0" smtClean="0">
                <a:latin typeface="Arial" charset="0"/>
                <a:cs typeface="Arial" charset="0"/>
              </a:rPr>
              <a:t>” 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Formalizzare, esportare e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condividere </a:t>
            </a:r>
            <a:r>
              <a:rPr lang="it-IT" altLang="it-IT" dirty="0" smtClean="0">
                <a:latin typeface="Arial" charset="0"/>
                <a:cs typeface="Arial" charset="0"/>
              </a:rPr>
              <a:t>conoscenza</a:t>
            </a:r>
          </a:p>
          <a:p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Ontologie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Regole di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  <a:cs typeface="Arial" charset="0"/>
              </a:rPr>
              <a:t>i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nferenza</a:t>
            </a:r>
            <a:r>
              <a:rPr lang="it-IT" altLang="it-IT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I dati diventano</a:t>
            </a:r>
            <a:br>
              <a:rPr lang="it-IT" altLang="it-IT" dirty="0" smtClean="0">
                <a:latin typeface="Arial" charset="0"/>
                <a:cs typeface="Arial" charset="0"/>
              </a:rPr>
            </a:b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machine-understandable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Molte tecnologie:</a:t>
            </a:r>
          </a:p>
          <a:p>
            <a:pPr lvl="1"/>
            <a:r>
              <a:rPr lang="it-IT" altLang="it-IT" dirty="0" smtClean="0">
                <a:latin typeface="Arial" charset="0"/>
              </a:rPr>
              <a:t>RDF, RDFS, OWL, ...</a:t>
            </a:r>
          </a:p>
        </p:txBody>
      </p:sp>
      <p:pic>
        <p:nvPicPr>
          <p:cNvPr id="21508" name="Picture 7" descr="layer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525588"/>
            <a:ext cx="32051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2B22F-0175-4178-B374-CEC787F0292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63" y="5122010"/>
            <a:ext cx="595265" cy="9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5100638"/>
            <a:ext cx="8985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2" y="410973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Un passo in più: l’ontologia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Modella la conoscenza in:</a:t>
            </a:r>
          </a:p>
          <a:p>
            <a:pPr lvl="1"/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Intensione</a:t>
            </a:r>
            <a:r>
              <a:rPr lang="it-IT" altLang="it-IT" dirty="0" smtClean="0">
                <a:latin typeface="Arial" charset="0"/>
                <a:cs typeface="Arial" charset="0"/>
              </a:rPr>
              <a:t> (conoscenza </a:t>
            </a:r>
            <a:r>
              <a:rPr lang="it-IT" altLang="it-IT" i="1" dirty="0" smtClean="0">
                <a:latin typeface="Arial" charset="0"/>
                <a:cs typeface="Arial" charset="0"/>
              </a:rPr>
              <a:t>terminologica</a:t>
            </a:r>
            <a:r>
              <a:rPr lang="it-IT" altLang="it-IT" dirty="0" smtClean="0">
                <a:latin typeface="Arial" charset="0"/>
                <a:cs typeface="Arial" charset="0"/>
              </a:rPr>
              <a:t>: definizione di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concetti</a:t>
            </a:r>
            <a:r>
              <a:rPr lang="it-IT" altLang="it-IT" dirty="0" smtClean="0">
                <a:latin typeface="Arial" charset="0"/>
                <a:cs typeface="Arial" charset="0"/>
              </a:rPr>
              <a:t> 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ruoli</a:t>
            </a:r>
            <a:r>
              <a:rPr lang="it-IT" altLang="it-IT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Estensione</a:t>
            </a:r>
            <a:r>
              <a:rPr lang="it-IT" altLang="it-IT" dirty="0" smtClean="0">
                <a:latin typeface="Arial" charset="0"/>
                <a:cs typeface="Arial" charset="0"/>
              </a:rPr>
              <a:t> (conoscenza </a:t>
            </a:r>
            <a:r>
              <a:rPr lang="it-IT" altLang="it-IT" i="1" dirty="0" smtClean="0">
                <a:latin typeface="Arial" charset="0"/>
                <a:cs typeface="Arial" charset="0"/>
              </a:rPr>
              <a:t>asserzionale</a:t>
            </a:r>
            <a:r>
              <a:rPr lang="it-IT" altLang="it-IT" dirty="0" smtClean="0">
                <a:latin typeface="Arial" charset="0"/>
                <a:cs typeface="Arial" charset="0"/>
              </a:rPr>
              <a:t>: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istanze</a:t>
            </a:r>
            <a:r>
              <a:rPr lang="it-IT" altLang="it-IT" dirty="0" smtClean="0">
                <a:latin typeface="Arial" charset="0"/>
                <a:cs typeface="Arial" charset="0"/>
              </a:rPr>
              <a:t> o definizioni di individui)</a:t>
            </a:r>
          </a:p>
          <a:p>
            <a:r>
              <a:rPr lang="it-IT" dirty="0" smtClean="0">
                <a:latin typeface="Arial" charset="0"/>
                <a:cs typeface="Arial" charset="0"/>
              </a:rPr>
              <a:t>Una definizione molto semplice (Jim </a:t>
            </a:r>
            <a:r>
              <a:rPr lang="it-IT" dirty="0">
                <a:latin typeface="Arial" charset="0"/>
                <a:cs typeface="Arial" charset="0"/>
              </a:rPr>
              <a:t>Hendler)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</a:t>
            </a:r>
            <a:r>
              <a:rPr lang="en-US" i="1" dirty="0">
                <a:solidFill>
                  <a:srgbClr val="FF0000"/>
                </a:solidFill>
              </a:rPr>
              <a:t>knowledge terms</a:t>
            </a:r>
            <a:r>
              <a:rPr lang="en-US" dirty="0"/>
              <a:t>, including the vocabulary, the </a:t>
            </a:r>
            <a:r>
              <a:rPr lang="en-US" i="1" dirty="0">
                <a:solidFill>
                  <a:srgbClr val="FF0000"/>
                </a:solidFill>
              </a:rPr>
              <a:t>semantic interconnections</a:t>
            </a:r>
            <a:r>
              <a:rPr lang="en-US" dirty="0"/>
              <a:t> and some </a:t>
            </a:r>
            <a:r>
              <a:rPr lang="en-US" i="1" dirty="0">
                <a:solidFill>
                  <a:srgbClr val="FF0000"/>
                </a:solidFill>
              </a:rPr>
              <a:t>simple rules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inference and logic for some particular topic</a:t>
            </a:r>
            <a:r>
              <a:rPr lang="it-IT" altLang="it-IT" dirty="0">
                <a:latin typeface="Arial" charset="0"/>
                <a:cs typeface="Arial" charset="0"/>
              </a:rPr>
              <a:t> 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Molte definizioni, ma: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Significato chiaro</a:t>
            </a:r>
            <a:endParaRPr lang="it-IT" altLang="it-IT" dirty="0">
              <a:latin typeface="Arial" charset="0"/>
              <a:cs typeface="Arial" charset="0"/>
            </a:endParaRPr>
          </a:p>
          <a:p>
            <a:pPr lvl="1"/>
            <a:r>
              <a:rPr lang="en-US" dirty="0" err="1" smtClean="0"/>
              <a:t>Consenso</a:t>
            </a:r>
            <a:r>
              <a:rPr lang="en-US" dirty="0" smtClean="0"/>
              <a:t> </a:t>
            </a:r>
            <a:r>
              <a:rPr lang="en-US" dirty="0" err="1" smtClean="0"/>
              <a:t>nell’ambito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“</a:t>
            </a:r>
            <a:r>
              <a:rPr lang="en-US" dirty="0" err="1" smtClean="0"/>
              <a:t>comunità</a:t>
            </a:r>
            <a:r>
              <a:rPr lang="en-US" dirty="0" smtClean="0"/>
              <a:t> </a:t>
            </a:r>
            <a:r>
              <a:rPr lang="en-US" dirty="0" err="1" smtClean="0"/>
              <a:t>ontologica</a:t>
            </a:r>
            <a:r>
              <a:rPr lang="en-US" dirty="0" smtClean="0"/>
              <a:t>” </a:t>
            </a:r>
            <a:endParaRPr lang="en-US" dirty="0"/>
          </a:p>
          <a:p>
            <a:r>
              <a:rPr lang="en-US" dirty="0" err="1" smtClean="0"/>
              <a:t>Un’ontologia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smtClean="0"/>
              <a:t>Termini </a:t>
            </a:r>
            <a:r>
              <a:rPr lang="en-US" dirty="0" err="1" smtClean="0"/>
              <a:t>definiti</a:t>
            </a:r>
            <a:r>
              <a:rPr lang="en-US" dirty="0" smtClean="0"/>
              <a:t> in </a:t>
            </a:r>
            <a:r>
              <a:rPr lang="en-US" dirty="0" err="1" smtClean="0"/>
              <a:t>maniera</a:t>
            </a:r>
            <a:r>
              <a:rPr lang="en-US" dirty="0"/>
              <a:t> </a:t>
            </a:r>
            <a:r>
              <a:rPr lang="en-US" i="1" dirty="0" err="1" smtClean="0"/>
              <a:t>esplicita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i="1" dirty="0" err="1" smtClean="0"/>
              <a:t>Conoscenza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derivata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un </a:t>
            </a:r>
            <a:r>
              <a:rPr lang="en-US" dirty="0" err="1" smtClean="0"/>
              <a:t>processo</a:t>
            </a:r>
            <a:r>
              <a:rPr lang="en-US" dirty="0" smtClean="0"/>
              <a:t> di </a:t>
            </a:r>
            <a:r>
              <a:rPr lang="en-US" i="1" dirty="0" err="1" smtClean="0"/>
              <a:t>inferenza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Un’ontologia</a:t>
            </a:r>
            <a:r>
              <a:rPr lang="en-US" dirty="0" smtClean="0"/>
              <a:t> </a:t>
            </a:r>
            <a:r>
              <a:rPr lang="en-US" dirty="0" err="1" smtClean="0"/>
              <a:t>mira</a:t>
            </a:r>
            <a:r>
              <a:rPr lang="en-US" dirty="0" smtClean="0"/>
              <a:t> a </a:t>
            </a:r>
            <a:r>
              <a:rPr lang="en-US" dirty="0" err="1" smtClean="0"/>
              <a:t>catturare</a:t>
            </a:r>
            <a:r>
              <a:rPr lang="en-US" dirty="0" smtClean="0"/>
              <a:t> </a:t>
            </a:r>
            <a:r>
              <a:rPr lang="en-US" dirty="0" err="1" smtClean="0"/>
              <a:t>conoscenza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consensuale</a:t>
            </a:r>
            <a:r>
              <a:rPr lang="en-US" dirty="0" smtClean="0"/>
              <a:t>, da </a:t>
            </a:r>
            <a:r>
              <a:rPr lang="en-US" dirty="0" err="1" smtClean="0"/>
              <a:t>riutilizzare</a:t>
            </a:r>
            <a:r>
              <a:rPr lang="en-US" dirty="0" smtClean="0"/>
              <a:t> e  </a:t>
            </a:r>
            <a:r>
              <a:rPr lang="en-US" i="1" dirty="0" err="1" smtClean="0">
                <a:solidFill>
                  <a:srgbClr val="FF0000"/>
                </a:solidFill>
              </a:rPr>
              <a:t>condividere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diverse </a:t>
            </a:r>
            <a:r>
              <a:rPr lang="en-US" dirty="0" err="1" smtClean="0"/>
              <a:t>applicazioni</a:t>
            </a:r>
            <a:r>
              <a:rPr lang="en-US" dirty="0" smtClean="0"/>
              <a:t> software e </a:t>
            </a:r>
            <a:r>
              <a:rPr lang="en-US" dirty="0" err="1" smtClean="0"/>
              <a:t>gruppi</a:t>
            </a:r>
            <a:r>
              <a:rPr lang="en-US" dirty="0" smtClean="0"/>
              <a:t> di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Un’ontologia condivisa</a:t>
            </a:r>
          </a:p>
          <a:p>
            <a:pPr lvl="1"/>
            <a:r>
              <a:rPr lang="it-IT" altLang="it-IT" dirty="0" smtClean="0">
                <a:latin typeface="Arial" charset="0"/>
              </a:rPr>
              <a:t>Consente alle macchine di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comprendere</a:t>
            </a:r>
            <a:r>
              <a:rPr lang="it-IT" altLang="it-IT" dirty="0" smtClean="0">
                <a:latin typeface="Arial" charset="0"/>
              </a:rPr>
              <a:t> i dati e renderli effettivamente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interoperabili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6236C-BA8F-4FED-AB33-EDFD99C7682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4" y="471863"/>
            <a:ext cx="504793" cy="8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Internet of Things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Opportunità di Business</a:t>
            </a:r>
          </a:p>
          <a:p>
            <a:r>
              <a:rPr lang="en-US" dirty="0"/>
              <a:t>Homes &amp; Offices</a:t>
            </a:r>
          </a:p>
          <a:p>
            <a:pPr lvl="1"/>
            <a:r>
              <a:rPr lang="en-US" dirty="0" smtClean="0"/>
              <a:t>Security</a:t>
            </a:r>
            <a:r>
              <a:rPr lang="en-US" dirty="0"/>
              <a:t>, Energy, Entertainment, Pets, Lighting, Heating (HVAC), White Goods, ...</a:t>
            </a:r>
          </a:p>
          <a:p>
            <a:r>
              <a:rPr lang="en-US" dirty="0" smtClean="0"/>
              <a:t>Life </a:t>
            </a:r>
            <a:r>
              <a:rPr lang="en-US" dirty="0"/>
              <a:t>and Healthcare</a:t>
            </a:r>
          </a:p>
          <a:p>
            <a:pPr lvl="1"/>
            <a:r>
              <a:rPr lang="en-US" dirty="0" smtClean="0"/>
              <a:t>Fitness</a:t>
            </a:r>
            <a:r>
              <a:rPr lang="en-US" dirty="0"/>
              <a:t>, monitors, medication</a:t>
            </a:r>
          </a:p>
          <a:p>
            <a:r>
              <a:rPr lang="en-US" dirty="0" smtClean="0"/>
              <a:t>Cities</a:t>
            </a:r>
            <a:endParaRPr lang="en-US" dirty="0"/>
          </a:p>
          <a:p>
            <a:pPr lvl="1"/>
            <a:r>
              <a:rPr lang="en-US" dirty="0" smtClean="0"/>
              <a:t>Transportation</a:t>
            </a:r>
            <a:r>
              <a:rPr lang="en-US" dirty="0"/>
              <a:t>, Utilities, Planning, Security</a:t>
            </a:r>
          </a:p>
          <a:p>
            <a:r>
              <a:rPr lang="en-US" dirty="0" smtClean="0"/>
              <a:t>Energy</a:t>
            </a:r>
            <a:endParaRPr lang="en-US" dirty="0"/>
          </a:p>
          <a:p>
            <a:pPr lvl="1"/>
            <a:r>
              <a:rPr lang="en-US" dirty="0" err="1" smtClean="0"/>
              <a:t>Riduzione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di </a:t>
            </a:r>
            <a:r>
              <a:rPr lang="en-US" dirty="0" err="1" smtClean="0"/>
              <a:t>picco</a:t>
            </a:r>
            <a:r>
              <a:rPr lang="en-US" dirty="0" smtClean="0"/>
              <a:t> grazie ad </a:t>
            </a:r>
            <a:r>
              <a:rPr lang="en-US" dirty="0" err="1" smtClean="0"/>
              <a:t>apparecchiauture</a:t>
            </a:r>
            <a:r>
              <a:rPr lang="en-US" dirty="0" smtClean="0"/>
              <a:t> </a:t>
            </a:r>
            <a:r>
              <a:rPr lang="en-US" dirty="0" err="1" smtClean="0"/>
              <a:t>energetiche</a:t>
            </a:r>
            <a:r>
              <a:rPr lang="en-US" dirty="0" smtClean="0"/>
              <a:t> </a:t>
            </a:r>
            <a:r>
              <a:rPr lang="en-US" dirty="0" err="1" smtClean="0"/>
              <a:t>intelligenti</a:t>
            </a:r>
            <a:endParaRPr lang="en-US" dirty="0" smtClean="0"/>
          </a:p>
          <a:p>
            <a:pPr lvl="1"/>
            <a:r>
              <a:rPr lang="en-US" dirty="0" err="1" smtClean="0"/>
              <a:t>Generazione</a:t>
            </a:r>
            <a:r>
              <a:rPr lang="en-US" dirty="0" smtClean="0"/>
              <a:t> locale di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elettrica</a:t>
            </a:r>
            <a:r>
              <a:rPr lang="en-US" dirty="0" smtClean="0"/>
              <a:t> e la </a:t>
            </a:r>
            <a:r>
              <a:rPr lang="en-US" dirty="0" err="1" smtClean="0"/>
              <a:t>diffusione</a:t>
            </a:r>
            <a:r>
              <a:rPr lang="en-US" dirty="0" smtClean="0"/>
              <a:t> di auto </a:t>
            </a:r>
            <a:r>
              <a:rPr lang="en-US" dirty="0" err="1" smtClean="0"/>
              <a:t>elettriche</a:t>
            </a:r>
            <a:endParaRPr lang="en-US" dirty="0"/>
          </a:p>
          <a:p>
            <a:r>
              <a:rPr lang="en-US" dirty="0" smtClean="0"/>
              <a:t>Retail </a:t>
            </a:r>
            <a:r>
              <a:rPr lang="en-US" dirty="0"/>
              <a:t>&amp; Catering</a:t>
            </a:r>
          </a:p>
          <a:p>
            <a:pPr lvl="1"/>
            <a:r>
              <a:rPr lang="it-IT" dirty="0" smtClean="0"/>
              <a:t>Logistica</a:t>
            </a:r>
            <a:r>
              <a:rPr lang="it-IT" dirty="0"/>
              <a:t>, </a:t>
            </a:r>
            <a:r>
              <a:rPr lang="it-IT" dirty="0" smtClean="0"/>
              <a:t>Informazioni  più ricche sui </a:t>
            </a:r>
            <a:r>
              <a:rPr lang="it-IT" dirty="0"/>
              <a:t>prodotti, programmi </a:t>
            </a:r>
            <a:r>
              <a:rPr lang="it-IT" dirty="0" smtClean="0"/>
              <a:t>fedeltà</a:t>
            </a:r>
            <a:endParaRPr lang="en-US" dirty="0"/>
          </a:p>
          <a:p>
            <a:r>
              <a:rPr lang="en-US" dirty="0" smtClean="0"/>
              <a:t>Industry</a:t>
            </a:r>
          </a:p>
          <a:p>
            <a:pPr lvl="1"/>
            <a:r>
              <a:rPr lang="en-US" dirty="0" err="1" smtClean="0"/>
              <a:t>Logistica</a:t>
            </a:r>
            <a:r>
              <a:rPr lang="en-US" dirty="0" smtClean="0"/>
              <a:t>, </a:t>
            </a:r>
            <a:r>
              <a:rPr lang="en-US" dirty="0"/>
              <a:t>Design, Manufacturing</a:t>
            </a:r>
          </a:p>
          <a:p>
            <a:pPr lvl="2"/>
            <a:r>
              <a:rPr lang="en-US" dirty="0" smtClean="0"/>
              <a:t>Una </a:t>
            </a:r>
            <a:r>
              <a:rPr lang="en-US" dirty="0" err="1" smtClean="0"/>
              <a:t>riduzione</a:t>
            </a:r>
            <a:r>
              <a:rPr lang="en-US" dirty="0" smtClean="0"/>
              <a:t> dell' 1</a:t>
            </a:r>
            <a:r>
              <a:rPr lang="en-US" dirty="0"/>
              <a:t>%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costi</a:t>
            </a:r>
            <a:r>
              <a:rPr lang="en-US" dirty="0" smtClean="0"/>
              <a:t> </a:t>
            </a:r>
            <a:r>
              <a:rPr lang="en-US" dirty="0" err="1" smtClean="0"/>
              <a:t>operativi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comportare</a:t>
            </a:r>
            <a:r>
              <a:rPr lang="en-US" dirty="0" smtClean="0"/>
              <a:t> </a:t>
            </a:r>
            <a:r>
              <a:rPr lang="en-US" dirty="0" err="1" smtClean="0"/>
              <a:t>risparmi</a:t>
            </a:r>
            <a:r>
              <a:rPr lang="en-US" dirty="0" smtClean="0"/>
              <a:t> </a:t>
            </a:r>
            <a:r>
              <a:rPr lang="en-US" dirty="0" err="1" smtClean="0"/>
              <a:t>miliardari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Rendere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breve </a:t>
            </a:r>
            <a:r>
              <a:rPr lang="en-US" dirty="0" err="1" smtClean="0"/>
              <a:t>l'intervallo</a:t>
            </a:r>
            <a:r>
              <a:rPr lang="en-US" dirty="0" smtClean="0"/>
              <a:t> di tempo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progettazione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consegna</a:t>
            </a:r>
            <a:r>
              <a:rPr lang="en-US" dirty="0" smtClean="0"/>
              <a:t> di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endParaRPr lang="en-US" dirty="0" smtClean="0"/>
          </a:p>
          <a:p>
            <a:r>
              <a:rPr lang="en-US" dirty="0" err="1" smtClean="0"/>
              <a:t>Ambiente</a:t>
            </a:r>
            <a:endParaRPr lang="en-US" dirty="0"/>
          </a:p>
          <a:p>
            <a:pPr lvl="1"/>
            <a:r>
              <a:rPr lang="it-IT" dirty="0" smtClean="0"/>
              <a:t>Siccità</a:t>
            </a:r>
            <a:r>
              <a:rPr lang="it-IT" dirty="0"/>
              <a:t>, inondazioni, incendi, gestione delle </a:t>
            </a:r>
            <a:r>
              <a:rPr lang="it-IT" dirty="0" smtClean="0"/>
              <a:t>emergenze</a:t>
            </a:r>
            <a:endParaRPr lang="en-US" dirty="0" smtClean="0"/>
          </a:p>
          <a:p>
            <a:r>
              <a:rPr lang="en-US" dirty="0" smtClean="0"/>
              <a:t>Big Data</a:t>
            </a:r>
          </a:p>
          <a:p>
            <a:pPr lvl="1"/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analizzando</a:t>
            </a:r>
            <a:r>
              <a:rPr lang="en-US" dirty="0" smtClean="0"/>
              <a:t> le </a:t>
            </a:r>
            <a:r>
              <a:rPr lang="en-US" dirty="0" err="1" smtClean="0"/>
              <a:t>comnbinazioni</a:t>
            </a:r>
            <a:r>
              <a:rPr lang="en-US" dirty="0" smtClean="0"/>
              <a:t> di </a:t>
            </a:r>
            <a:r>
              <a:rPr lang="en-US" dirty="0" err="1" smtClean="0"/>
              <a:t>molteplici</a:t>
            </a:r>
            <a:r>
              <a:rPr lang="en-US" dirty="0" smtClean="0"/>
              <a:t> </a:t>
            </a:r>
            <a:r>
              <a:rPr lang="en-US" dirty="0" err="1" smtClean="0"/>
              <a:t>fonti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8" y="445375"/>
            <a:ext cx="1249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4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of Things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Nei </a:t>
            </a:r>
            <a:r>
              <a:rPr lang="it-IT" dirty="0"/>
              <a:t>prossimi </a:t>
            </a:r>
            <a:r>
              <a:rPr lang="it-IT" dirty="0" smtClean="0"/>
              <a:t>anni </a:t>
            </a:r>
            <a:r>
              <a:rPr lang="it-IT" dirty="0"/>
              <a:t>saranno distribuiti </a:t>
            </a:r>
            <a:r>
              <a:rPr lang="en-US" dirty="0"/>
              <a:t>c</a:t>
            </a:r>
            <a:r>
              <a:rPr lang="en-US" dirty="0" smtClean="0"/>
              <a:t>ento </a:t>
            </a:r>
            <a:r>
              <a:rPr lang="en-US" dirty="0" err="1" smtClean="0"/>
              <a:t>miliardi</a:t>
            </a:r>
            <a:r>
              <a:rPr lang="en-US" dirty="0" smtClean="0"/>
              <a:t> di </a:t>
            </a:r>
            <a:r>
              <a:rPr lang="en-US" dirty="0" err="1" smtClean="0"/>
              <a:t>dispositivi</a:t>
            </a:r>
            <a:r>
              <a:rPr lang="en-US" dirty="0" smtClean="0"/>
              <a:t>  </a:t>
            </a:r>
            <a:r>
              <a:rPr lang="en-US" dirty="0" err="1" smtClean="0"/>
              <a:t>IoT</a:t>
            </a:r>
            <a:endParaRPr lang="it-IT" dirty="0" smtClean="0"/>
          </a:p>
          <a:p>
            <a:r>
              <a:rPr lang="en-US" dirty="0" smtClean="0"/>
              <a:t>Ma </a:t>
            </a:r>
            <a:r>
              <a:rPr lang="en-US" dirty="0" err="1" smtClean="0"/>
              <a:t>l'IoT</a:t>
            </a:r>
            <a:r>
              <a:rPr lang="en-US" dirty="0" smtClean="0"/>
              <a:t> è al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afflitta</a:t>
            </a:r>
            <a:r>
              <a:rPr lang="en-US" dirty="0" smtClean="0"/>
              <a:t> da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endParaRPr lang="en-US" dirty="0"/>
          </a:p>
          <a:p>
            <a:pPr lvl="1"/>
            <a:r>
              <a:rPr lang="en-US" dirty="0" err="1" smtClean="0"/>
              <a:t>Catene</a:t>
            </a:r>
            <a:r>
              <a:rPr lang="en-US" dirty="0" smtClean="0"/>
              <a:t> di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in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interoperare</a:t>
            </a:r>
            <a:endParaRPr lang="en-US" dirty="0"/>
          </a:p>
          <a:p>
            <a:pPr lvl="1"/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pletora</a:t>
            </a:r>
            <a:r>
              <a:rPr lang="en-US" dirty="0" smtClean="0"/>
              <a:t> di </a:t>
            </a:r>
            <a:r>
              <a:rPr lang="en-US" dirty="0" err="1" smtClean="0"/>
              <a:t>approcci</a:t>
            </a:r>
            <a:r>
              <a:rPr lang="en-US" dirty="0" smtClean="0"/>
              <a:t> e </a:t>
            </a:r>
            <a:r>
              <a:rPr lang="en-US" dirty="0" err="1" smtClean="0"/>
              <a:t>piattaforme</a:t>
            </a:r>
            <a:r>
              <a:rPr lang="en-US" dirty="0" smtClean="0"/>
              <a:t> </a:t>
            </a:r>
            <a:r>
              <a:rPr lang="en-US" dirty="0" err="1" smtClean="0"/>
              <a:t>incompatibili</a:t>
            </a:r>
            <a:endParaRPr lang="en-US" dirty="0" smtClean="0"/>
          </a:p>
          <a:p>
            <a:pPr lvl="1"/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blocca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vantaggi</a:t>
            </a:r>
            <a:r>
              <a:rPr lang="en-US" dirty="0" smtClean="0"/>
              <a:t> </a:t>
            </a:r>
            <a:r>
              <a:rPr lang="en-US" dirty="0" err="1" smtClean="0"/>
              <a:t>offerti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rete</a:t>
            </a:r>
          </a:p>
          <a:p>
            <a:r>
              <a:rPr lang="en-US" dirty="0" smtClean="0"/>
              <a:t>E' un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per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sviluppatori</a:t>
            </a:r>
            <a:endParaRPr lang="en-US" dirty="0"/>
          </a:p>
          <a:p>
            <a:pPr lvl="1"/>
            <a:r>
              <a:rPr lang="en-US" dirty="0" smtClean="0"/>
              <a:t>Difficile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traccia</a:t>
            </a:r>
            <a:r>
              <a:rPr lang="en-US" dirty="0" smtClean="0"/>
              <a:t> di chi fa </a:t>
            </a:r>
            <a:r>
              <a:rPr lang="en-US" dirty="0" err="1" smtClean="0"/>
              <a:t>cosa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Costi</a:t>
            </a:r>
            <a:r>
              <a:rPr lang="en-US" dirty="0" smtClean="0"/>
              <a:t> per </a:t>
            </a:r>
            <a:r>
              <a:rPr lang="en-US" dirty="0" err="1" smtClean="0"/>
              <a:t>apprendere</a:t>
            </a:r>
            <a:r>
              <a:rPr lang="en-US" dirty="0" smtClean="0"/>
              <a:t> </a:t>
            </a:r>
            <a:r>
              <a:rPr lang="en-US" dirty="0" err="1" smtClean="0"/>
              <a:t>piattaforme</a:t>
            </a:r>
            <a:r>
              <a:rPr lang="en-US" dirty="0" smtClean="0"/>
              <a:t> diverse e per </a:t>
            </a:r>
            <a:r>
              <a:rPr lang="en-US" dirty="0" err="1" smtClean="0"/>
              <a:t>il</a:t>
            </a:r>
            <a:r>
              <a:rPr lang="en-US" dirty="0" smtClean="0"/>
              <a:t> porting </a:t>
            </a:r>
            <a:endParaRPr lang="en-US" dirty="0"/>
          </a:p>
          <a:p>
            <a:pPr lvl="1"/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operino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piattaforme</a:t>
            </a:r>
            <a:r>
              <a:rPr lang="en-US" dirty="0" smtClean="0"/>
              <a:t> e </a:t>
            </a:r>
            <a:r>
              <a:rPr lang="en-US" dirty="0" err="1" smtClean="0"/>
              <a:t>domini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è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vera</a:t>
            </a:r>
            <a:r>
              <a:rPr lang="en-US" dirty="0" smtClean="0"/>
              <a:t> </a:t>
            </a:r>
            <a:r>
              <a:rPr lang="en-US" dirty="0" err="1" smtClean="0"/>
              <a:t>sfida</a:t>
            </a:r>
            <a:endParaRPr lang="en-US" dirty="0"/>
          </a:p>
          <a:p>
            <a:r>
              <a:rPr lang="en-US" dirty="0" err="1"/>
              <a:t>G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sviluppatori</a:t>
            </a:r>
            <a:r>
              <a:rPr lang="en-US" dirty="0" smtClean="0"/>
              <a:t> per le </a:t>
            </a:r>
            <a:r>
              <a:rPr lang="en-US" dirty="0" err="1" smtClean="0"/>
              <a:t>varie</a:t>
            </a:r>
            <a:r>
              <a:rPr lang="en-US" dirty="0" smtClean="0"/>
              <a:t> </a:t>
            </a:r>
            <a:r>
              <a:rPr lang="en-US" dirty="0" err="1" smtClean="0"/>
              <a:t>piattaforme</a:t>
            </a:r>
            <a:r>
              <a:rPr lang="en-US" dirty="0" smtClean="0"/>
              <a:t> </a:t>
            </a:r>
            <a:r>
              <a:rPr lang="en-US" dirty="0" err="1" smtClean="0"/>
              <a:t>cercano</a:t>
            </a:r>
            <a:r>
              <a:rPr lang="en-US" dirty="0" smtClean="0"/>
              <a:t> di </a:t>
            </a:r>
            <a:r>
              <a:rPr lang="en-US" dirty="0" err="1" smtClean="0"/>
              <a:t>sbloccare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potenziale</a:t>
            </a:r>
            <a:r>
              <a:rPr lang="en-US" dirty="0" smtClean="0"/>
              <a:t> </a:t>
            </a:r>
            <a:r>
              <a:rPr lang="en-US" dirty="0" err="1" smtClean="0"/>
              <a:t>commerciale</a:t>
            </a:r>
            <a:endParaRPr lang="en-US" dirty="0" smtClean="0"/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idurre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costi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sviluppo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 </a:t>
            </a:r>
            <a:r>
              <a:rPr lang="en-US" dirty="0" err="1" smtClean="0"/>
              <a:t>applicazioni</a:t>
            </a:r>
            <a:r>
              <a:rPr lang="en-US" dirty="0" smtClean="0"/>
              <a:t> e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Soddisfare</a:t>
            </a:r>
            <a:r>
              <a:rPr lang="en-US" dirty="0" smtClean="0"/>
              <a:t> le </a:t>
            </a:r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clienti</a:t>
            </a:r>
            <a:r>
              <a:rPr lang="en-US" dirty="0" smtClean="0"/>
              <a:t> per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richiedono</a:t>
            </a:r>
            <a:r>
              <a:rPr lang="en-US" dirty="0" smtClean="0"/>
              <a:t> </a:t>
            </a:r>
            <a:r>
              <a:rPr lang="en-US" dirty="0" err="1" smtClean="0"/>
              <a:t>l'integrazione</a:t>
            </a:r>
            <a:r>
              <a:rPr lang="en-US" dirty="0" smtClean="0"/>
              <a:t> con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piattaforme</a:t>
            </a:r>
            <a:endParaRPr lang="en-US" dirty="0" smtClean="0"/>
          </a:p>
          <a:p>
            <a:pPr lvl="1"/>
            <a:r>
              <a:rPr lang="en-US" dirty="0" err="1" smtClean="0"/>
              <a:t>Aumentare</a:t>
            </a:r>
            <a:r>
              <a:rPr lang="en-US" dirty="0" smtClean="0"/>
              <a:t> la </a:t>
            </a:r>
            <a:r>
              <a:rPr lang="en-US" dirty="0" err="1" smtClean="0"/>
              <a:t>dimensione</a:t>
            </a:r>
            <a:r>
              <a:rPr lang="en-US" dirty="0" smtClean="0"/>
              <a:t> del </a:t>
            </a:r>
            <a:r>
              <a:rPr lang="en-US" dirty="0" err="1" smtClean="0"/>
              <a:t>mercato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0" y="361399"/>
            <a:ext cx="1249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Web come soluzione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5" y="1600200"/>
            <a:ext cx="63215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520" y="1310179"/>
            <a:ext cx="8436925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“Things”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oggetti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agiscono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come proxy per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entità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fisiche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astratte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3" y="274638"/>
            <a:ext cx="1249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6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Contenuto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Nascita del Web</a:t>
            </a:r>
          </a:p>
          <a:p>
            <a:pPr lvl="0"/>
            <a:r>
              <a:rPr lang="it-IT" dirty="0" smtClean="0"/>
              <a:t>Architettura del Web</a:t>
            </a:r>
          </a:p>
          <a:p>
            <a:pPr lvl="1"/>
            <a:r>
              <a:rPr lang="it-IT" dirty="0" smtClean="0"/>
              <a:t>RDF</a:t>
            </a:r>
          </a:p>
          <a:p>
            <a:pPr lvl="0"/>
            <a:r>
              <a:rPr lang="it-IT" dirty="0" smtClean="0"/>
              <a:t>Open Web Platform</a:t>
            </a:r>
          </a:p>
          <a:p>
            <a:pPr lvl="1"/>
            <a:r>
              <a:rPr lang="it-IT" dirty="0" smtClean="0"/>
              <a:t>Linked Open Data</a:t>
            </a:r>
            <a:endParaRPr lang="it-IT" dirty="0"/>
          </a:p>
          <a:p>
            <a:pPr lvl="0"/>
            <a:r>
              <a:rPr lang="it-IT" dirty="0"/>
              <a:t>Web of Data e Semantic </a:t>
            </a:r>
            <a:r>
              <a:rPr lang="it-IT" dirty="0" smtClean="0"/>
              <a:t>Web</a:t>
            </a:r>
          </a:p>
          <a:p>
            <a:pPr lvl="0"/>
            <a:r>
              <a:rPr lang="it-IT" dirty="0" smtClean="0"/>
              <a:t>Dov'è il Semantic Web?</a:t>
            </a:r>
          </a:p>
          <a:p>
            <a:pPr lvl="1"/>
            <a:r>
              <a:rPr lang="it-IT" dirty="0" smtClean="0"/>
              <a:t>Internet of Things</a:t>
            </a:r>
          </a:p>
          <a:p>
            <a:pPr lvl="1"/>
            <a:r>
              <a:rPr lang="it-IT" dirty="0" smtClean="0"/>
              <a:t>Web of Things</a:t>
            </a:r>
          </a:p>
          <a:p>
            <a:pPr lvl="0"/>
            <a:r>
              <a:rPr lang="it-IT" dirty="0" smtClean="0"/>
              <a:t>Alcune iniziative "verticali" del W3C</a:t>
            </a:r>
          </a:p>
          <a:p>
            <a:pPr lvl="0"/>
            <a:r>
              <a:rPr lang="it-IT" smtClean="0"/>
              <a:t>Conclusioni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WoT: server a diversi livelli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1790386"/>
            <a:ext cx="7338060" cy="30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2970" y="5210211"/>
            <a:ext cx="763542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 server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possono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scegliere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quale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linguaggio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scripting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WoT: dalle Pagine alle "Cose"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Il Web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pagine</a:t>
            </a:r>
            <a:r>
              <a:rPr lang="en-US" dirty="0" smtClean="0"/>
              <a:t> è </a:t>
            </a:r>
            <a:r>
              <a:rPr lang="en-US" dirty="0" err="1" smtClean="0"/>
              <a:t>basato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● </a:t>
            </a:r>
            <a:r>
              <a:rPr lang="en-US" dirty="0" smtClean="0"/>
              <a:t>IRI (addressing)</a:t>
            </a:r>
            <a:endParaRPr lang="en-US" dirty="0"/>
          </a:p>
          <a:p>
            <a:pPr lvl="1"/>
            <a:r>
              <a:rPr lang="en-US" dirty="0"/>
              <a:t>● HTTP </a:t>
            </a:r>
            <a:r>
              <a:rPr lang="en-US" dirty="0" smtClean="0"/>
              <a:t>(access)</a:t>
            </a:r>
            <a:endParaRPr lang="en-US" dirty="0"/>
          </a:p>
          <a:p>
            <a:pPr lvl="1"/>
            <a:r>
              <a:rPr lang="en-US" dirty="0"/>
              <a:t>● HTML </a:t>
            </a:r>
            <a:r>
              <a:rPr lang="en-US" dirty="0" smtClean="0"/>
              <a:t>(pages </a:t>
            </a:r>
            <a:r>
              <a:rPr lang="en-US" dirty="0"/>
              <a:t>and </a:t>
            </a:r>
            <a:r>
              <a:rPr lang="en-US" dirty="0" smtClean="0"/>
              <a:t>discovery)</a:t>
            </a:r>
            <a:endParaRPr lang="en-US" dirty="0"/>
          </a:p>
          <a:p>
            <a:pPr lvl="2"/>
            <a:r>
              <a:rPr lang="en-US" dirty="0" smtClean="0"/>
              <a:t>I </a:t>
            </a:r>
            <a:r>
              <a:rPr lang="en-US" dirty="0" err="1" smtClean="0"/>
              <a:t>motori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seguono</a:t>
            </a:r>
            <a:r>
              <a:rPr lang="en-US" dirty="0" smtClean="0"/>
              <a:t> I link </a:t>
            </a:r>
            <a:r>
              <a:rPr lang="en-US" dirty="0" err="1" smtClean="0"/>
              <a:t>presenti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pagine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● </a:t>
            </a:r>
            <a:r>
              <a:rPr lang="en-US" dirty="0" err="1" smtClean="0"/>
              <a:t>WoT</a:t>
            </a:r>
            <a:r>
              <a:rPr lang="en-US" dirty="0" smtClean="0"/>
              <a:t> per </a:t>
            </a:r>
            <a:r>
              <a:rPr lang="en-US" dirty="0" err="1" smtClean="0"/>
              <a:t>analogia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IRIs (addressing)</a:t>
            </a:r>
            <a:endParaRPr lang="en-US" dirty="0"/>
          </a:p>
          <a:p>
            <a:pPr lvl="1"/>
            <a:r>
              <a:rPr lang="en-US" dirty="0" smtClean="0"/>
              <a:t>HTTP e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protocolli</a:t>
            </a:r>
            <a:r>
              <a:rPr lang="en-US" dirty="0" smtClean="0"/>
              <a:t> (access)</a:t>
            </a:r>
            <a:endParaRPr lang="en-US" dirty="0"/>
          </a:p>
          <a:p>
            <a:pPr lvl="2"/>
            <a:r>
              <a:rPr lang="en-US" dirty="0" err="1" smtClean="0"/>
              <a:t>Nessun</a:t>
            </a:r>
            <a:r>
              <a:rPr lang="en-US" dirty="0" smtClean="0"/>
              <a:t> </a:t>
            </a:r>
            <a:r>
              <a:rPr lang="en-US" dirty="0" err="1" smtClean="0"/>
              <a:t>protocollo</a:t>
            </a:r>
            <a:r>
              <a:rPr lang="en-US" smtClean="0"/>
              <a:t> 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soddisfare</a:t>
            </a:r>
            <a:r>
              <a:rPr lang="en-US" dirty="0" smtClean="0"/>
              <a:t>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esigenze</a:t>
            </a:r>
            <a:endParaRPr lang="en-US" dirty="0" smtClean="0"/>
          </a:p>
          <a:p>
            <a:pPr lvl="1"/>
            <a:r>
              <a:rPr lang="en-US" dirty="0" smtClean="0"/>
              <a:t>● Thing Description Language (TDL)</a:t>
            </a:r>
          </a:p>
          <a:p>
            <a:pPr lvl="2"/>
            <a:r>
              <a:rPr lang="en-US" dirty="0" err="1" smtClean="0"/>
              <a:t>Semantica</a:t>
            </a:r>
            <a:r>
              <a:rPr lang="en-US" dirty="0" smtClean="0"/>
              <a:t> e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base per l' </a:t>
            </a:r>
            <a:r>
              <a:rPr lang="en-US" dirty="0" err="1" smtClean="0">
                <a:solidFill>
                  <a:srgbClr val="FF0000"/>
                </a:solidFill>
              </a:rPr>
              <a:t>interoperabilità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err="1" smtClean="0"/>
              <a:t>Relazioni</a:t>
            </a:r>
            <a:r>
              <a:rPr lang="en-US" dirty="0" smtClean="0"/>
              <a:t> con le </a:t>
            </a:r>
            <a:r>
              <a:rPr lang="en-US" dirty="0" err="1" smtClean="0"/>
              <a:t>altre</a:t>
            </a:r>
            <a:r>
              <a:rPr lang="en-US" dirty="0" smtClean="0"/>
              <a:t> "</a:t>
            </a:r>
            <a:r>
              <a:rPr lang="en-US" dirty="0" err="1" smtClean="0"/>
              <a:t>cose</a:t>
            </a:r>
            <a:r>
              <a:rPr lang="en-US" dirty="0" smtClean="0"/>
              <a:t>" base per </a:t>
            </a:r>
            <a:r>
              <a:rPr lang="en-US" dirty="0" err="1" smtClean="0"/>
              <a:t>il</a:t>
            </a:r>
            <a:r>
              <a:rPr lang="en-US" dirty="0" smtClean="0"/>
              <a:t> "</a:t>
            </a:r>
            <a:r>
              <a:rPr lang="en-US" dirty="0" smtClean="0">
                <a:solidFill>
                  <a:srgbClr val="FF0000"/>
                </a:solidFill>
              </a:rPr>
              <a:t>discovery</a:t>
            </a:r>
            <a:r>
              <a:rPr lang="en-US" dirty="0" smtClean="0"/>
              <a:t>" 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1" y="450177"/>
            <a:ext cx="1249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6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framework per il WoT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Esporre</a:t>
            </a:r>
            <a:r>
              <a:rPr lang="en-US" dirty="0" smtClean="0"/>
              <a:t> </a:t>
            </a:r>
            <a:r>
              <a:rPr lang="en-US" dirty="0" err="1" smtClean="0"/>
              <a:t>piattaforme</a:t>
            </a:r>
            <a:r>
              <a:rPr lang="en-US" dirty="0" smtClean="0"/>
              <a:t> e </a:t>
            </a:r>
            <a:r>
              <a:rPr lang="en-US" dirty="0" err="1" smtClean="0"/>
              <a:t>dispositivi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World </a:t>
            </a:r>
            <a:r>
              <a:rPr lang="en-US" dirty="0"/>
              <a:t>Wide </a:t>
            </a:r>
            <a:r>
              <a:rPr lang="en-US" dirty="0" smtClean="0"/>
              <a:t>Web, per un Web </a:t>
            </a:r>
            <a:r>
              <a:rPr lang="en-US" dirty="0"/>
              <a:t>of Things</a:t>
            </a:r>
          </a:p>
          <a:p>
            <a:pPr lvl="1"/>
            <a:r>
              <a:rPr lang="en-US" dirty="0" err="1" smtClean="0"/>
              <a:t>Strato</a:t>
            </a:r>
            <a:r>
              <a:rPr lang="en-US" dirty="0" smtClean="0"/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astrazione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dispositivi</a:t>
            </a:r>
            <a:r>
              <a:rPr lang="en-US" dirty="0" smtClean="0"/>
              <a:t> per </a:t>
            </a:r>
            <a:r>
              <a:rPr lang="en-US" dirty="0" err="1" smtClean="0"/>
              <a:t>collegare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al Web</a:t>
            </a:r>
          </a:p>
          <a:p>
            <a:r>
              <a:rPr lang="en-US" dirty="0" smtClean="0"/>
              <a:t>“</a:t>
            </a:r>
            <a:r>
              <a:rPr lang="en-US" dirty="0"/>
              <a:t>Things” </a:t>
            </a:r>
            <a:r>
              <a:rPr lang="en-US" dirty="0" smtClean="0"/>
              <a:t>come proxy per </a:t>
            </a:r>
            <a:r>
              <a:rPr lang="en-US" dirty="0" err="1" smtClean="0"/>
              <a:t>entità</a:t>
            </a:r>
            <a:r>
              <a:rPr lang="en-US" dirty="0" smtClean="0"/>
              <a:t> </a:t>
            </a:r>
            <a:r>
              <a:rPr lang="en-US" dirty="0" err="1" smtClean="0"/>
              <a:t>fisiche</a:t>
            </a:r>
            <a:r>
              <a:rPr lang="en-US" dirty="0" smtClean="0"/>
              <a:t> e </a:t>
            </a:r>
            <a:r>
              <a:rPr lang="en-US" dirty="0" err="1" smtClean="0"/>
              <a:t>astratte</a:t>
            </a:r>
            <a:endParaRPr lang="en-US" dirty="0" smtClean="0"/>
          </a:p>
          <a:p>
            <a:r>
              <a:rPr lang="en-US" dirty="0" err="1" smtClean="0"/>
              <a:t>Modellate</a:t>
            </a:r>
            <a:r>
              <a:rPr lang="en-US" dirty="0" smtClean="0"/>
              <a:t> in termini di </a:t>
            </a:r>
            <a:r>
              <a:rPr lang="en-US" dirty="0" err="1" smtClean="0">
                <a:solidFill>
                  <a:srgbClr val="A8188D"/>
                </a:solidFill>
              </a:rPr>
              <a:t>eventi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A8188D"/>
                </a:solidFill>
              </a:rPr>
              <a:t>proprietà</a:t>
            </a:r>
            <a:r>
              <a:rPr lang="en-US" dirty="0" smtClean="0"/>
              <a:t> e </a:t>
            </a:r>
            <a:r>
              <a:rPr lang="en-US" dirty="0" err="1" smtClean="0">
                <a:solidFill>
                  <a:srgbClr val="A8188D"/>
                </a:solidFill>
              </a:rPr>
              <a:t>azioni</a:t>
            </a:r>
            <a:endParaRPr lang="en-US" dirty="0" smtClean="0">
              <a:solidFill>
                <a:srgbClr val="A8188D"/>
              </a:solidFill>
            </a:endParaRPr>
          </a:p>
          <a:p>
            <a:pPr lvl="1"/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eventi</a:t>
            </a:r>
            <a:r>
              <a:rPr lang="en-US" dirty="0" smtClean="0"/>
              <a:t> genera </a:t>
            </a:r>
            <a:r>
              <a:rPr lang="en-US" dirty="0" err="1" smtClean="0"/>
              <a:t>questa</a:t>
            </a:r>
            <a:r>
              <a:rPr lang="en-US" dirty="0" smtClean="0"/>
              <a:t> "</a:t>
            </a:r>
            <a:r>
              <a:rPr lang="en-US" dirty="0" err="1" smtClean="0"/>
              <a:t>cosa</a:t>
            </a:r>
            <a:r>
              <a:rPr lang="en-US" dirty="0" smtClean="0"/>
              <a:t>"?</a:t>
            </a:r>
          </a:p>
          <a:p>
            <a:pPr lvl="2"/>
            <a:r>
              <a:rPr lang="en-US" i="1" dirty="0" err="1" smtClean="0"/>
              <a:t>Qualcuno</a:t>
            </a:r>
            <a:r>
              <a:rPr lang="en-US" i="1" dirty="0" smtClean="0"/>
              <a:t> ha </a:t>
            </a:r>
            <a:r>
              <a:rPr lang="en-US" i="1" dirty="0" err="1" smtClean="0"/>
              <a:t>appena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suonato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campanello</a:t>
            </a:r>
            <a:endParaRPr lang="en-US" i="1" dirty="0" smtClean="0">
              <a:solidFill>
                <a:srgbClr val="FF0000"/>
              </a:solidFill>
            </a:endParaRPr>
          </a:p>
          <a:p>
            <a:pPr lvl="2"/>
            <a:r>
              <a:rPr lang="en-US" i="1" dirty="0" err="1" smtClean="0"/>
              <a:t>Qualcuno</a:t>
            </a:r>
            <a:r>
              <a:rPr lang="en-US" i="1" dirty="0" smtClean="0"/>
              <a:t> ha </a:t>
            </a:r>
            <a:r>
              <a:rPr lang="en-US" i="1" dirty="0" err="1" smtClean="0"/>
              <a:t>appena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inserito</a:t>
            </a:r>
            <a:r>
              <a:rPr lang="en-US" i="1" dirty="0" smtClean="0">
                <a:solidFill>
                  <a:srgbClr val="FF0000"/>
                </a:solidFill>
              </a:rPr>
              <a:t> la </a:t>
            </a:r>
            <a:r>
              <a:rPr lang="en-US" i="1" dirty="0" err="1" smtClean="0">
                <a:solidFill>
                  <a:srgbClr val="FF0000"/>
                </a:solidFill>
              </a:rPr>
              <a:t>chiave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/>
              <a:t>nella</a:t>
            </a:r>
            <a:r>
              <a:rPr lang="en-US" i="1" dirty="0" smtClean="0"/>
              <a:t> </a:t>
            </a:r>
            <a:r>
              <a:rPr lang="en-US" i="1" dirty="0" err="1" smtClean="0"/>
              <a:t>toppa</a:t>
            </a:r>
            <a:endParaRPr lang="en-US" i="1" dirty="0" smtClean="0"/>
          </a:p>
          <a:p>
            <a:pPr lvl="1"/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proprietà</a:t>
            </a:r>
            <a:r>
              <a:rPr lang="en-US" dirty="0" smtClean="0"/>
              <a:t> ha </a:t>
            </a:r>
            <a:r>
              <a:rPr lang="en-US" dirty="0" err="1" smtClean="0"/>
              <a:t>questa</a:t>
            </a:r>
            <a:r>
              <a:rPr lang="en-US" dirty="0" smtClean="0"/>
              <a:t> "</a:t>
            </a:r>
            <a:r>
              <a:rPr lang="en-US" dirty="0" err="1" smtClean="0"/>
              <a:t>cosa</a:t>
            </a:r>
            <a:r>
              <a:rPr lang="en-US" dirty="0" smtClean="0"/>
              <a:t>"?</a:t>
            </a:r>
          </a:p>
          <a:p>
            <a:pPr lvl="2"/>
            <a:r>
              <a:rPr lang="en-US" i="1" dirty="0" smtClean="0"/>
              <a:t>La porta è </a:t>
            </a:r>
            <a:r>
              <a:rPr lang="en-US" i="1" dirty="0" err="1" smtClean="0">
                <a:solidFill>
                  <a:srgbClr val="FF0000"/>
                </a:solidFill>
              </a:rPr>
              <a:t>aperta</a:t>
            </a:r>
            <a:r>
              <a:rPr lang="en-US" i="1" dirty="0" smtClean="0"/>
              <a:t> o </a:t>
            </a:r>
            <a:r>
              <a:rPr lang="en-US" i="1" dirty="0" err="1" smtClean="0">
                <a:solidFill>
                  <a:srgbClr val="FF0000"/>
                </a:solidFill>
              </a:rPr>
              <a:t>chiusa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azioni</a:t>
            </a:r>
            <a:r>
              <a:rPr lang="en-US" dirty="0" smtClean="0"/>
              <a:t>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invocare</a:t>
            </a:r>
            <a:r>
              <a:rPr lang="en-US" dirty="0" smtClean="0"/>
              <a:t> per </a:t>
            </a:r>
            <a:r>
              <a:rPr lang="en-US" dirty="0" err="1" smtClean="0"/>
              <a:t>questa</a:t>
            </a:r>
            <a:r>
              <a:rPr lang="en-US" dirty="0" smtClean="0"/>
              <a:t> "</a:t>
            </a:r>
            <a:r>
              <a:rPr lang="en-US" dirty="0" err="1" smtClean="0"/>
              <a:t>cosa</a:t>
            </a:r>
            <a:r>
              <a:rPr lang="en-US" dirty="0" smtClean="0"/>
              <a:t>"?</a:t>
            </a:r>
          </a:p>
          <a:p>
            <a:pPr lvl="2"/>
            <a:r>
              <a:rPr lang="it-IT" i="1" dirty="0" smtClean="0">
                <a:solidFill>
                  <a:srgbClr val="FF0000"/>
                </a:solidFill>
              </a:rPr>
              <a:t>Apri</a:t>
            </a:r>
            <a:r>
              <a:rPr lang="it-IT" i="1" dirty="0" smtClean="0"/>
              <a:t> la porta</a:t>
            </a:r>
          </a:p>
          <a:p>
            <a:pPr lvl="1"/>
            <a:r>
              <a:rPr lang="en-US" dirty="0" smtClean="0"/>
              <a:t>"</a:t>
            </a:r>
            <a:r>
              <a:rPr lang="en-US" dirty="0" err="1" smtClean="0"/>
              <a:t>Cose</a:t>
            </a:r>
            <a:r>
              <a:rPr lang="en-US" dirty="0" smtClean="0"/>
              <a:t>" con </a:t>
            </a:r>
            <a:r>
              <a:rPr lang="en-US" dirty="0" err="1" smtClean="0"/>
              <a:t>proprietà</a:t>
            </a:r>
            <a:r>
              <a:rPr lang="en-US" dirty="0" smtClean="0"/>
              <a:t>  </a:t>
            </a:r>
            <a:r>
              <a:rPr lang="en-US" dirty="0"/>
              <a:t>on/off </a:t>
            </a:r>
            <a:r>
              <a:rPr lang="en-US" dirty="0" smtClean="0"/>
              <a:t>come proxy per un </a:t>
            </a:r>
            <a:r>
              <a:rPr lang="en-US" dirty="0" err="1" smtClean="0"/>
              <a:t>interruttore</a:t>
            </a:r>
            <a:endParaRPr lang="en-US" dirty="0"/>
          </a:p>
          <a:p>
            <a:r>
              <a:rPr lang="en-US" dirty="0" smtClean="0"/>
              <a:t>Grazie al binding con API di scripting e </a:t>
            </a:r>
            <a:r>
              <a:rPr lang="en-US" dirty="0" err="1" smtClean="0"/>
              <a:t>protocolli</a:t>
            </a:r>
            <a:endParaRPr lang="en-US" dirty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logica</a:t>
            </a:r>
            <a:r>
              <a:rPr lang="en-US" dirty="0" smtClean="0"/>
              <a:t> di </a:t>
            </a:r>
            <a:r>
              <a:rPr lang="en-US" dirty="0" err="1" smtClean="0"/>
              <a:t>servizio</a:t>
            </a:r>
            <a:r>
              <a:rPr lang="en-US" dirty="0" smtClean="0"/>
              <a:t> è </a:t>
            </a:r>
            <a:r>
              <a:rPr lang="en-US" dirty="0" err="1" smtClean="0">
                <a:solidFill>
                  <a:srgbClr val="FF0000"/>
                </a:solidFill>
              </a:rPr>
              <a:t>disaccoppiata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sottostanti</a:t>
            </a:r>
            <a:r>
              <a:rPr lang="en-US" dirty="0" smtClean="0"/>
              <a:t> </a:t>
            </a:r>
            <a:r>
              <a:rPr lang="en-US" dirty="0" err="1" smtClean="0"/>
              <a:t>dettagli</a:t>
            </a:r>
            <a:r>
              <a:rPr lang="en-US" dirty="0" smtClean="0"/>
              <a:t> di </a:t>
            </a:r>
            <a:r>
              <a:rPr lang="en-US" dirty="0" err="1" smtClean="0"/>
              <a:t>comunicazione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8" y="439275"/>
            <a:ext cx="1249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WoT: il contributo del W3C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77553" cy="4525963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Thing descriptions</a:t>
            </a:r>
          </a:p>
          <a:p>
            <a:pPr lvl="1"/>
            <a:r>
              <a:rPr lang="en-US" b="0" dirty="0" smtClean="0"/>
              <a:t>Data </a:t>
            </a:r>
            <a:r>
              <a:rPr lang="en-US" b="0" dirty="0"/>
              <a:t>models &amp; relationships between </a:t>
            </a:r>
            <a:r>
              <a:rPr lang="en-US" b="0" dirty="0" smtClean="0"/>
              <a:t>things</a:t>
            </a:r>
          </a:p>
          <a:p>
            <a:pPr lvl="1"/>
            <a:r>
              <a:rPr lang="it-IT" b="0" dirty="0" smtClean="0"/>
              <a:t>Dependencies </a:t>
            </a:r>
            <a:r>
              <a:rPr lang="it-IT" b="0" dirty="0"/>
              <a:t>and version management</a:t>
            </a:r>
          </a:p>
          <a:p>
            <a:pPr lvl="1"/>
            <a:r>
              <a:rPr lang="it-IT" b="0" dirty="0" smtClean="0"/>
              <a:t>Discovery </a:t>
            </a:r>
            <a:r>
              <a:rPr lang="it-IT" b="0" dirty="0"/>
              <a:t>and provisioning</a:t>
            </a:r>
          </a:p>
          <a:p>
            <a:pPr lvl="1"/>
            <a:r>
              <a:rPr lang="en-US" b="0" dirty="0" smtClean="0"/>
              <a:t>Bindings </a:t>
            </a:r>
            <a:r>
              <a:rPr lang="en-US" b="0" dirty="0"/>
              <a:t>to APIs and protocols</a:t>
            </a:r>
          </a:p>
          <a:p>
            <a:r>
              <a:rPr lang="it-IT" dirty="0" smtClean="0"/>
              <a:t>Security </a:t>
            </a:r>
            <a:r>
              <a:rPr lang="it-IT" dirty="0"/>
              <a:t>related metadata</a:t>
            </a:r>
          </a:p>
          <a:p>
            <a:pPr lvl="1"/>
            <a:r>
              <a:rPr lang="it-IT" b="0" dirty="0" smtClean="0"/>
              <a:t>Security </a:t>
            </a:r>
            <a:r>
              <a:rPr lang="it-IT" b="0" dirty="0"/>
              <a:t>practices</a:t>
            </a:r>
          </a:p>
          <a:p>
            <a:pPr lvl="1"/>
            <a:r>
              <a:rPr lang="it-IT" b="0" dirty="0" smtClean="0"/>
              <a:t>Mutual </a:t>
            </a:r>
            <a:r>
              <a:rPr lang="it-IT" b="0" dirty="0"/>
              <a:t>authentication</a:t>
            </a:r>
          </a:p>
          <a:p>
            <a:pPr lvl="1"/>
            <a:r>
              <a:rPr lang="it-IT" b="0" dirty="0" smtClean="0"/>
              <a:t>Access </a:t>
            </a:r>
            <a:r>
              <a:rPr lang="it-IT" b="0" dirty="0"/>
              <a:t>control</a:t>
            </a:r>
          </a:p>
          <a:p>
            <a:pPr lvl="1"/>
            <a:r>
              <a:rPr lang="it-IT" b="0" dirty="0" smtClean="0"/>
              <a:t>Terms </a:t>
            </a:r>
            <a:r>
              <a:rPr lang="it-IT" b="0" dirty="0"/>
              <a:t>&amp; conditions</a:t>
            </a:r>
          </a:p>
          <a:p>
            <a:pPr lvl="1"/>
            <a:r>
              <a:rPr lang="it-IT" b="0" dirty="0" smtClean="0"/>
              <a:t>Relationship </a:t>
            </a:r>
            <a:r>
              <a:rPr lang="it-IT" b="0" dirty="0"/>
              <a:t>to “Liability”</a:t>
            </a:r>
          </a:p>
          <a:p>
            <a:pPr lvl="1"/>
            <a:r>
              <a:rPr lang="it-IT" b="0" dirty="0" smtClean="0"/>
              <a:t>Payments</a:t>
            </a:r>
            <a:endParaRPr lang="it-IT" b="0" dirty="0"/>
          </a:p>
          <a:p>
            <a:pPr lvl="1"/>
            <a:r>
              <a:rPr lang="it-IT" b="0" dirty="0" smtClean="0"/>
              <a:t>Privacy </a:t>
            </a:r>
            <a:r>
              <a:rPr lang="it-IT" b="0" dirty="0"/>
              <a:t>and Provenance</a:t>
            </a:r>
          </a:p>
          <a:p>
            <a:pPr lvl="1"/>
            <a:r>
              <a:rPr lang="it-IT" b="0" dirty="0" smtClean="0"/>
              <a:t>Resilience</a:t>
            </a:r>
            <a:endParaRPr lang="it-IT" b="0" dirty="0"/>
          </a:p>
          <a:p>
            <a:r>
              <a:rPr lang="it-IT" dirty="0" smtClean="0"/>
              <a:t>Communication </a:t>
            </a:r>
            <a:r>
              <a:rPr lang="it-IT" dirty="0"/>
              <a:t>related metadata</a:t>
            </a:r>
          </a:p>
          <a:p>
            <a:pPr lvl="1"/>
            <a:r>
              <a:rPr lang="it-IT" b="0" dirty="0" smtClean="0"/>
              <a:t>Protocols </a:t>
            </a:r>
            <a:r>
              <a:rPr lang="it-IT" b="0" dirty="0"/>
              <a:t>and ports</a:t>
            </a:r>
          </a:p>
          <a:p>
            <a:pPr lvl="1"/>
            <a:r>
              <a:rPr lang="en-US" b="0" dirty="0" smtClean="0"/>
              <a:t>Multiplexing </a:t>
            </a:r>
            <a:r>
              <a:rPr lang="en-US" b="0" dirty="0"/>
              <a:t>and buffering of data</a:t>
            </a:r>
          </a:p>
          <a:p>
            <a:pPr lvl="1"/>
            <a:r>
              <a:rPr lang="it-IT" b="0" dirty="0" smtClean="0"/>
              <a:t>Efficient </a:t>
            </a:r>
            <a:r>
              <a:rPr lang="it-IT" b="0" dirty="0"/>
              <a:t>use of protocols</a:t>
            </a:r>
          </a:p>
          <a:p>
            <a:pPr lvl="1"/>
            <a:r>
              <a:rPr lang="en-US" b="0" dirty="0" smtClean="0"/>
              <a:t>Devices </a:t>
            </a:r>
            <a:r>
              <a:rPr lang="en-US" b="0" dirty="0"/>
              <a:t>which sleep most of the time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40" y="1742753"/>
            <a:ext cx="3625336" cy="36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8" y="354537"/>
            <a:ext cx="1249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559" y="5580484"/>
            <a:ext cx="7936637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 of Things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basato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sui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Data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oggetti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come proxy per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entità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fisiche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astratte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Core vs Vertical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W3C ha sempre sviluppato le "core technologies"</a:t>
            </a:r>
          </a:p>
          <a:p>
            <a:r>
              <a:rPr lang="it-IT" dirty="0" smtClean="0"/>
              <a:t>Molte imprese non hanno chiaro come il Web e le sue tecnologie possano essere di importanza cruciale per il loro "business"</a:t>
            </a:r>
          </a:p>
          <a:p>
            <a:r>
              <a:rPr lang="it-IT" dirty="0" smtClean="0"/>
              <a:t>Maggiore coinvolgimento di attori non esplicitamente e unicamente interessati alle tecnologie Web o all'ICT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8" y="442200"/>
            <a:ext cx="1249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Industry 4.0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3459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3412" y="5849164"/>
            <a:ext cx="743780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http://www.ilsole24ore.com/art/commenti-e-idee/2014-12-30/per-italia-sfida-industry-40-083441_PRN.shtml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 b="26708"/>
          <a:stretch/>
        </p:blipFill>
        <p:spPr bwMode="auto">
          <a:xfrm>
            <a:off x="823522" y="1331944"/>
            <a:ext cx="743585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4" y="348773"/>
            <a:ext cx="1249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Payments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430" y="1558812"/>
            <a:ext cx="2457450" cy="2562225"/>
          </a:xfrm>
          <a:prstGeom prst="rect">
            <a:avLst/>
          </a:prstGeom>
        </p:spPr>
      </p:pic>
      <p:pic>
        <p:nvPicPr>
          <p:cNvPr id="6" name="Picture 3" descr="C:\Users\boyera\Desktop\html5app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510" y="4602179"/>
            <a:ext cx="442454" cy="8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1880" y="4705989"/>
            <a:ext cx="144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42470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E.commerce</a:t>
            </a:r>
            <a:r>
              <a:rPr lang="en-US" dirty="0" smtClean="0"/>
              <a:t>: +20% </a:t>
            </a:r>
            <a:r>
              <a:rPr lang="en-US" dirty="0" err="1" smtClean="0"/>
              <a:t>nel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Mobile payments: +40%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ultimi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transazioni</a:t>
            </a:r>
            <a:r>
              <a:rPr lang="en-US" dirty="0" smtClean="0"/>
              <a:t> </a:t>
            </a:r>
            <a:r>
              <a:rPr lang="en-US" dirty="0" err="1" smtClean="0"/>
              <a:t>commerciali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dispositivi</a:t>
            </a:r>
            <a:r>
              <a:rPr lang="en-US" dirty="0" smtClean="0"/>
              <a:t> </a:t>
            </a:r>
            <a:r>
              <a:rPr lang="en-US" dirty="0" err="1" smtClean="0"/>
              <a:t>mobili</a:t>
            </a:r>
            <a:r>
              <a:rPr lang="en-US" dirty="0" smtClean="0"/>
              <a:t> </a:t>
            </a:r>
            <a:r>
              <a:rPr lang="en-US" dirty="0" err="1" smtClean="0"/>
              <a:t>costituiscono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14% del volume </a:t>
            </a:r>
            <a:r>
              <a:rPr lang="en-US" dirty="0" err="1" smtClean="0"/>
              <a:t>totale</a:t>
            </a:r>
            <a:r>
              <a:rPr lang="en-US" dirty="0" smtClean="0"/>
              <a:t> di </a:t>
            </a:r>
            <a:r>
              <a:rPr lang="en-US" dirty="0" err="1" smtClean="0"/>
              <a:t>transazioni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21%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transazioni</a:t>
            </a:r>
            <a:r>
              <a:rPr lang="en-US" dirty="0" smtClean="0"/>
              <a:t> </a:t>
            </a:r>
            <a:r>
              <a:rPr lang="en-US" dirty="0" err="1" smtClean="0"/>
              <a:t>fraudolente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2014*</a:t>
            </a:r>
            <a:br>
              <a:rPr lang="en-US" dirty="0" smtClean="0"/>
            </a:br>
            <a:r>
              <a:rPr lang="en-US" b="0" dirty="0" smtClean="0">
                <a:solidFill>
                  <a:prstClr val="black"/>
                </a:solidFill>
                <a:latin typeface="Calibri"/>
              </a:rPr>
              <a:t>(secondo </a:t>
            </a:r>
            <a:r>
              <a:rPr lang="en-US" b="0" dirty="0" err="1" smtClean="0">
                <a:solidFill>
                  <a:prstClr val="black"/>
                </a:solidFill>
                <a:latin typeface="Calibri"/>
              </a:rPr>
              <a:t>il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 report, </a:t>
            </a:r>
            <a:r>
              <a:rPr lang="en-US" b="0" i="1" dirty="0">
                <a:solidFill>
                  <a:prstClr val="black"/>
                </a:solidFill>
                <a:latin typeface="Calibri"/>
              </a:rPr>
              <a:t>2014 LexisNexis True Cost of </a:t>
            </a:r>
            <a:r>
              <a:rPr lang="en-US" b="0" i="1" dirty="0" err="1" smtClean="0">
                <a:solidFill>
                  <a:prstClr val="black"/>
                </a:solidFill>
                <a:latin typeface="Calibri"/>
              </a:rPr>
              <a:t>Fraud</a:t>
            </a:r>
            <a:r>
              <a:rPr lang="en-US" b="0" i="1" baseline="30000" dirty="0" err="1" smtClean="0">
                <a:solidFill>
                  <a:prstClr val="black"/>
                </a:solidFill>
                <a:latin typeface="Calibri"/>
              </a:rPr>
              <a:t>SM</a:t>
            </a:r>
            <a:r>
              <a:rPr lang="en-US" b="0" i="1" dirty="0" smtClean="0">
                <a:solidFill>
                  <a:prstClr val="black"/>
                </a:solidFill>
                <a:latin typeface="Calibri"/>
              </a:rPr>
              <a:t> Commerce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 di </a:t>
            </a:r>
            <a:r>
              <a:rPr lang="en-US" b="0" dirty="0">
                <a:solidFill>
                  <a:prstClr val="black"/>
                </a:solidFill>
                <a:latin typeface="Calibri"/>
                <a:hlinkClick r:id="rId3"/>
              </a:rPr>
              <a:t>LexisNexis Risk Solutions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b="0" dirty="0">
                <a:solidFill>
                  <a:prstClr val="black"/>
                </a:solidFill>
                <a:latin typeface="Calibri"/>
                <a:hlinkClick r:id="rId4"/>
              </a:rPr>
              <a:t>Javelin Strategy &amp; </a:t>
            </a:r>
            <a:r>
              <a:rPr lang="en-US" b="0" dirty="0" smtClean="0">
                <a:solidFill>
                  <a:prstClr val="black"/>
                </a:solidFill>
                <a:latin typeface="Calibri"/>
                <a:hlinkClick r:id="rId4"/>
              </a:rPr>
              <a:t>Research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canale</a:t>
            </a:r>
            <a:r>
              <a:rPr lang="en-US" dirty="0" smtClean="0"/>
              <a:t> mobile </a:t>
            </a:r>
            <a:r>
              <a:rPr lang="en-US" dirty="0" err="1" smtClean="0"/>
              <a:t>presenta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addizionali</a:t>
            </a:r>
            <a:r>
              <a:rPr lang="en-US" dirty="0" smtClean="0"/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complessità</a:t>
            </a:r>
            <a:r>
              <a:rPr lang="en-US" dirty="0" smtClean="0"/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novità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canali</a:t>
            </a:r>
            <a:r>
              <a:rPr lang="en-US" dirty="0" smtClean="0"/>
              <a:t> </a:t>
            </a:r>
            <a:r>
              <a:rPr lang="en-US" dirty="0" err="1" smtClean="0"/>
              <a:t>tradizionali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0" lvl="0" indent="0" defTabSz="64008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2000" b="0" dirty="0">
              <a:solidFill>
                <a:prstClr val="black"/>
              </a:solidFill>
              <a:latin typeface="Calibri"/>
              <a:cs typeface="+mn-cs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8" y="394526"/>
            <a:ext cx="759943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Digital Publishing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5" name="Content Placeholder 4" descr="shutterstock_9306590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923" y="1529605"/>
            <a:ext cx="4137660" cy="4137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563" y="5798333"/>
            <a:ext cx="4842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http://www.w3.org/2013/05/publishing_salessheet.pdf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6" y="560688"/>
            <a:ext cx="620931" cy="6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EPUB/Web Vision: Online and Offline Content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61" y="1932456"/>
            <a:ext cx="4594344" cy="1883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10051" y="3909221"/>
            <a:ext cx="3402022" cy="338554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</a:rPr>
              <a:t>Source: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http://www.w3.org/TR/pwp/</a:t>
            </a:r>
            <a:endParaRPr lang="en-US" sz="1600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4164" y="4430078"/>
            <a:ext cx="4238660" cy="1495521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9" y="274638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0" b="-20480"/>
          <a:stretch/>
        </p:blipFill>
        <p:spPr bwMode="auto">
          <a:xfrm>
            <a:off x="457199" y="2323649"/>
            <a:ext cx="3570275" cy="38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8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C’era una volta…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669971" cy="4061013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it-IT" dirty="0" smtClean="0"/>
              <a:t>1970(?) Un ragazzo che parlava con il padre:</a:t>
            </a:r>
          </a:p>
          <a:p>
            <a:pPr lvl="1">
              <a:defRPr/>
            </a:pPr>
            <a:r>
              <a:rPr lang="it-IT" dirty="0" smtClean="0"/>
              <a:t>How to make a computer intuitive, able to complete </a:t>
            </a:r>
            <a:r>
              <a:rPr lang="it-IT" dirty="0" smtClean="0">
                <a:solidFill>
                  <a:srgbClr val="FF0000"/>
                </a:solidFill>
              </a:rPr>
              <a:t>connections</a:t>
            </a:r>
            <a:r>
              <a:rPr lang="it-IT" dirty="0" smtClean="0"/>
              <a:t> as the brain did</a:t>
            </a:r>
          </a:p>
          <a:p>
            <a:pPr>
              <a:defRPr/>
            </a:pPr>
            <a:r>
              <a:rPr lang="it-IT" dirty="0" smtClean="0"/>
              <a:t>1980, al CERN:</a:t>
            </a:r>
          </a:p>
          <a:p>
            <a:pPr lvl="1">
              <a:defRPr/>
            </a:pPr>
            <a:r>
              <a:rPr lang="it-IT" i="1" dirty="0" smtClean="0"/>
              <a:t>Suppose </a:t>
            </a:r>
            <a:r>
              <a:rPr lang="it-IT" i="1" dirty="0"/>
              <a:t>all the information stored on  </a:t>
            </a:r>
            <a:r>
              <a:rPr lang="it-IT" i="1" dirty="0" smtClean="0"/>
              <a:t>computers </a:t>
            </a:r>
            <a:r>
              <a:rPr lang="it-IT" i="1" dirty="0"/>
              <a:t>everywhere were linked.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Suppose </a:t>
            </a:r>
            <a:r>
              <a:rPr lang="it-IT" i="1" dirty="0"/>
              <a:t>I could program my computer to create a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space </a:t>
            </a:r>
            <a:r>
              <a:rPr lang="it-IT" i="1" dirty="0"/>
              <a:t>in which </a:t>
            </a:r>
            <a:r>
              <a:rPr lang="it-IT" i="1" dirty="0">
                <a:solidFill>
                  <a:srgbClr val="FF0000"/>
                </a:solidFill>
              </a:rPr>
              <a:t>anything could be linked to </a:t>
            </a:r>
            <a:r>
              <a:rPr lang="it-IT" i="1" dirty="0" smtClean="0">
                <a:solidFill>
                  <a:srgbClr val="FF0000"/>
                </a:solidFill>
              </a:rPr>
              <a:t>anything</a:t>
            </a:r>
            <a:r>
              <a:rPr lang="it-IT" i="1" dirty="0" smtClean="0"/>
              <a:t>…</a:t>
            </a:r>
            <a:br>
              <a:rPr lang="it-IT" i="1" dirty="0" smtClean="0"/>
            </a:br>
            <a:r>
              <a:rPr lang="it-IT" i="1" dirty="0" smtClean="0"/>
              <a:t>There would be a </a:t>
            </a:r>
            <a:r>
              <a:rPr lang="it-IT" i="1" dirty="0" smtClean="0">
                <a:solidFill>
                  <a:srgbClr val="FF0000"/>
                </a:solidFill>
              </a:rPr>
              <a:t>single, global information space</a:t>
            </a:r>
            <a:r>
              <a:rPr lang="it-IT" i="1" dirty="0" smtClean="0"/>
              <a:t>.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it-IT" dirty="0" smtClean="0"/>
              <a:t>1989 </a:t>
            </a:r>
            <a:r>
              <a:rPr lang="it-IT" dirty="0">
                <a:hlinkClick r:id="rId3"/>
              </a:rPr>
              <a:t>Vague but exiciting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…e il Web fu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72828-2E91-420F-A440-63EE0252B257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1" y="1505868"/>
            <a:ext cx="3407229" cy="458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websites\w3c\talks\2014\pianetagalileo\images\weav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" y="274637"/>
            <a:ext cx="1189939" cy="17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Automotive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86" y="2823723"/>
            <a:ext cx="5572227" cy="20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5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Vehicle lifecycle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9" y="274638"/>
            <a:ext cx="9874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2245"/>
            <a:ext cx="1800808" cy="2063755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3146425" y="1873250"/>
            <a:ext cx="53879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60" name="Picture 8" descr="E:\websites\w3c\talks\2015\pmi-nic\vechicle-life-cycl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4525" r="1107" b="5074"/>
          <a:stretch/>
        </p:blipFill>
        <p:spPr bwMode="auto">
          <a:xfrm>
            <a:off x="1080000" y="1260000"/>
            <a:ext cx="7704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5101" y="5918787"/>
            <a:ext cx="610430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http://wirelesscar.com/wp-content/uploads/2014/09/vechicle-life-cycle3.png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4657" cy="2611029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Il Web è nato per </a:t>
            </a:r>
            <a:r>
              <a:rPr lang="it-IT" dirty="0" smtClean="0">
                <a:solidFill>
                  <a:srgbClr val="FF0000"/>
                </a:solidFill>
              </a:rPr>
              <a:t>condividere conoscenza</a:t>
            </a:r>
          </a:p>
          <a:p>
            <a:pPr lvl="1"/>
            <a:r>
              <a:rPr lang="it-IT" dirty="0" smtClean="0"/>
              <a:t>Interoperabilità</a:t>
            </a:r>
          </a:p>
          <a:p>
            <a:pPr lvl="1"/>
            <a:r>
              <a:rPr lang="it-IT" dirty="0" smtClean="0"/>
              <a:t>Il W3C (in realtà i  </a:t>
            </a:r>
            <a:r>
              <a:rPr lang="it-IT" dirty="0">
                <a:solidFill>
                  <a:srgbClr val="FF0000"/>
                </a:solidFill>
              </a:rPr>
              <a:t>membri W3C</a:t>
            </a:r>
            <a:r>
              <a:rPr lang="it-IT" dirty="0" smtClean="0"/>
              <a:t>)  guidano le attività nel settore</a:t>
            </a:r>
          </a:p>
          <a:p>
            <a:pPr lvl="1"/>
            <a:r>
              <a:rPr lang="it-IT" dirty="0" smtClean="0"/>
              <a:t>Semantic Web offre tecnologie di riferimento</a:t>
            </a:r>
          </a:p>
          <a:p>
            <a:pPr lvl="1"/>
            <a:r>
              <a:rPr lang="it-IT" dirty="0" smtClean="0"/>
              <a:t>WoT supera i problemi dell'IoT</a:t>
            </a:r>
          </a:p>
          <a:p>
            <a:pPr lvl="1"/>
            <a:r>
              <a:rPr lang="it-IT" dirty="0" smtClean="0"/>
              <a:t>Le scelte W3C sono strategiche e favoriscono l'innovazione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Dove sono le imprese italiane? </a:t>
            </a:r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971859" y="4211229"/>
            <a:ext cx="2351653" cy="150810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Grazie per l’attenzione!</a:t>
            </a:r>
          </a:p>
          <a:p>
            <a:pPr algn="ctr"/>
            <a:r>
              <a:rPr lang="it-IT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---------------</a:t>
            </a:r>
          </a:p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(Nobody’s perfect!)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196" y="4211229"/>
            <a:ext cx="2157090" cy="141577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/>
            <a:r>
              <a:rPr lang="it-IT" sz="2000" b="1" dirty="0" smtClean="0">
                <a:latin typeface="+mn-lt"/>
              </a:rPr>
              <a:t>Domande</a:t>
            </a:r>
            <a:endParaRPr lang="it-IT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983" y="5857149"/>
            <a:ext cx="6922034" cy="3385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3"/>
              </a:rPr>
              <a:t>http://www.w3c.it/talks/2015/kmt20/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9" name="Picture 2" descr="E:\websites\w3c\talks\2014\handimatica2014\images\nessunoPerfet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18" y="4144372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9" y="681113"/>
            <a:ext cx="877900" cy="58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…ed era così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0639" y="2133683"/>
            <a:ext cx="3657143" cy="273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:\websites\w3c\talks\2014\pianetagalileo\images\weav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" y="274637"/>
            <a:ext cx="1054553" cy="15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ditor web di T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29" y="1941340"/>
            <a:ext cx="3840480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2998" y="5098407"/>
            <a:ext cx="232211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primo Web server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9869" y="5098407"/>
            <a:ext cx="329673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primo Web  browser/editor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Web è…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Web is more a </a:t>
            </a:r>
            <a:r>
              <a:rPr lang="en-US" i="1" dirty="0">
                <a:solidFill>
                  <a:srgbClr val="FF0000"/>
                </a:solidFill>
              </a:rPr>
              <a:t>social</a:t>
            </a:r>
            <a:r>
              <a:rPr lang="en-US" dirty="0"/>
              <a:t> creation than a technical one. I designed it for a social effect - to </a:t>
            </a:r>
            <a:r>
              <a:rPr lang="en-US" i="1" dirty="0">
                <a:solidFill>
                  <a:srgbClr val="FF0000"/>
                </a:solidFill>
              </a:rPr>
              <a:t>help people work together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and not as a technical toy. The ultimate goal of the Web is to </a:t>
            </a:r>
            <a:r>
              <a:rPr lang="en-US" i="1" dirty="0">
                <a:solidFill>
                  <a:srgbClr val="FF0000"/>
                </a:solidFill>
              </a:rPr>
              <a:t>support and improve our </a:t>
            </a:r>
            <a:r>
              <a:rPr lang="en-US" i="1" dirty="0" err="1">
                <a:solidFill>
                  <a:srgbClr val="FF0000"/>
                </a:solidFill>
              </a:rPr>
              <a:t>weblike</a:t>
            </a:r>
            <a:r>
              <a:rPr lang="en-US" i="1" dirty="0">
                <a:solidFill>
                  <a:srgbClr val="FF0000"/>
                </a:solidFill>
              </a:rPr>
              <a:t> existence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the world</a:t>
            </a:r>
            <a:r>
              <a:rPr lang="en-US" dirty="0" smtClean="0"/>
              <a:t>.”</a:t>
            </a:r>
          </a:p>
          <a:p>
            <a:pPr marL="0" indent="0" algn="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(Tim Berners-Lee - Weaving the Web, p. 123) </a:t>
            </a:r>
            <a:endParaRPr lang="it-I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6" name="Picture 2" descr="E:\websites\w3c\talks\2014\pianetagalileo\images\weav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" y="274637"/>
            <a:ext cx="892454" cy="13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…and this is for everyone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1234" y="393884"/>
            <a:ext cx="1209239" cy="80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" y="1725549"/>
            <a:ext cx="8229600" cy="427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7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Architettura del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Decentralizzazione</a:t>
            </a:r>
          </a:p>
          <a:p>
            <a:r>
              <a:rPr lang="it-IT" dirty="0" smtClean="0"/>
              <a:t>Gli elementi fondamentali</a:t>
            </a:r>
          </a:p>
          <a:p>
            <a:pPr lvl="1"/>
            <a:r>
              <a:rPr lang="it-IT" dirty="0" smtClean="0"/>
              <a:t>URI</a:t>
            </a:r>
          </a:p>
          <a:p>
            <a:pPr lvl="2"/>
            <a:r>
              <a:rPr lang="it-IT" dirty="0" smtClean="0"/>
              <a:t>L’innovazione più fondamentale del Web</a:t>
            </a:r>
          </a:p>
          <a:p>
            <a:pPr lvl="2"/>
            <a:r>
              <a:rPr lang="it-IT" dirty="0" smtClean="0"/>
              <a:t>Possono identificare qualunque cosa (risorse, concetti)</a:t>
            </a:r>
          </a:p>
          <a:p>
            <a:pPr lvl="1"/>
            <a:r>
              <a:rPr lang="it-IT" dirty="0" smtClean="0"/>
              <a:t>HTTP</a:t>
            </a:r>
          </a:p>
          <a:p>
            <a:pPr lvl="2"/>
            <a:r>
              <a:rPr lang="it-IT" dirty="0" smtClean="0"/>
              <a:t>Format negotiation</a:t>
            </a:r>
          </a:p>
          <a:p>
            <a:pPr lvl="2"/>
            <a:r>
              <a:rPr lang="it-IT" dirty="0" smtClean="0"/>
              <a:t>Protocollo per recuperare le risorse (fetch resources)</a:t>
            </a:r>
          </a:p>
          <a:p>
            <a:pPr lvl="1"/>
            <a:r>
              <a:rPr lang="it-IT" dirty="0" smtClean="0"/>
              <a:t>HTML</a:t>
            </a:r>
          </a:p>
          <a:p>
            <a:pPr lvl="2"/>
            <a:r>
              <a:rPr lang="it-IT" dirty="0" smtClean="0"/>
              <a:t>Strutturazione dei documenti</a:t>
            </a:r>
          </a:p>
          <a:p>
            <a:r>
              <a:rPr lang="it-IT" dirty="0" smtClean="0"/>
              <a:t>RDF (</a:t>
            </a:r>
            <a:r>
              <a:rPr lang="it-IT" dirty="0" smtClean="0">
                <a:solidFill>
                  <a:srgbClr val="FF0000"/>
                </a:solidFill>
              </a:rPr>
              <a:t>R</a:t>
            </a:r>
            <a:r>
              <a:rPr lang="it-IT" dirty="0" smtClean="0"/>
              <a:t>esource </a:t>
            </a:r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escription </a:t>
            </a:r>
            <a:r>
              <a:rPr lang="it-IT" dirty="0" smtClean="0">
                <a:solidFill>
                  <a:srgbClr val="FF0000"/>
                </a:solidFill>
              </a:rPr>
              <a:t>F</a:t>
            </a:r>
            <a:r>
              <a:rPr lang="it-IT" dirty="0" smtClean="0"/>
              <a:t>ramework)</a:t>
            </a:r>
          </a:p>
          <a:p>
            <a:pPr lvl="1"/>
            <a:r>
              <a:rPr lang="it-IT" dirty="0" smtClean="0"/>
              <a:t>è per il Semantic Web ciò che HTML è stato per il Web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4" y="555809"/>
            <a:ext cx="10972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in due parole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Una tripla RDF (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s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p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o</a:t>
            </a:r>
            <a:r>
              <a:rPr lang="it-IT" dirty="0" smtClean="0">
                <a:latin typeface="+mj-lt"/>
              </a:rPr>
              <a:t>)</a:t>
            </a:r>
          </a:p>
          <a:p>
            <a:pPr lvl="1"/>
            <a:r>
              <a:rPr lang="it-IT" i="1" dirty="0"/>
              <a:t>"</a:t>
            </a:r>
            <a:r>
              <a:rPr lang="it-IT" i="1" dirty="0">
                <a:solidFill>
                  <a:srgbClr val="CC04A6"/>
                </a:solidFill>
              </a:rPr>
              <a:t>s</a:t>
            </a:r>
            <a:r>
              <a:rPr lang="it-IT" i="1" dirty="0">
                <a:solidFill>
                  <a:srgbClr val="3333FF"/>
                </a:solidFill>
              </a:rPr>
              <a:t>ubject</a:t>
            </a:r>
            <a:r>
              <a:rPr lang="it-IT" i="1" dirty="0"/>
              <a:t>"</a:t>
            </a:r>
            <a:r>
              <a:rPr lang="it-IT" dirty="0"/>
              <a:t>, </a:t>
            </a:r>
            <a:r>
              <a:rPr lang="it-IT" i="1" dirty="0"/>
              <a:t>"</a:t>
            </a:r>
            <a:r>
              <a:rPr lang="it-IT" i="1" dirty="0" smtClean="0">
                <a:solidFill>
                  <a:srgbClr val="CC04A6"/>
                </a:solidFill>
              </a:rPr>
              <a:t>p</a:t>
            </a:r>
            <a:r>
              <a:rPr lang="it-IT" i="1" dirty="0" smtClean="0">
                <a:solidFill>
                  <a:srgbClr val="408000"/>
                </a:solidFill>
              </a:rPr>
              <a:t>roperty</a:t>
            </a:r>
            <a:r>
              <a:rPr lang="it-IT" i="1" dirty="0" smtClean="0"/>
              <a:t>"  (o </a:t>
            </a:r>
            <a:r>
              <a:rPr lang="it-IT" i="1" dirty="0"/>
              <a:t>"</a:t>
            </a:r>
            <a:r>
              <a:rPr lang="it-IT" i="1" dirty="0" smtClean="0">
                <a:solidFill>
                  <a:srgbClr val="CC04A6"/>
                </a:solidFill>
              </a:rPr>
              <a:t>p</a:t>
            </a:r>
            <a:r>
              <a:rPr lang="it-IT" i="1" dirty="0" smtClean="0">
                <a:solidFill>
                  <a:srgbClr val="408000"/>
                </a:solidFill>
              </a:rPr>
              <a:t>redicate</a:t>
            </a:r>
            <a:r>
              <a:rPr lang="it-IT" i="1" dirty="0" smtClean="0"/>
              <a:t>") </a:t>
            </a:r>
            <a:r>
              <a:rPr lang="it-IT" dirty="0" smtClean="0"/>
              <a:t>, </a:t>
            </a:r>
            <a:r>
              <a:rPr lang="it-IT" i="1" dirty="0"/>
              <a:t>"</a:t>
            </a:r>
            <a:r>
              <a:rPr lang="it-IT" i="1" dirty="0">
                <a:solidFill>
                  <a:srgbClr val="CC04A6"/>
                </a:solidFill>
              </a:rPr>
              <a:t>o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</a:rPr>
              <a:t>bject</a:t>
            </a:r>
            <a:r>
              <a:rPr lang="it-IT" i="1" dirty="0"/>
              <a:t>"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50371" y="4069842"/>
            <a:ext cx="3693459" cy="91440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</a:rPr>
              <a:t>http://.../.../orestesignore</a:t>
            </a:r>
            <a:endParaRPr lang="it-IT" sz="1600" b="1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5858" y="5154840"/>
            <a:ext cx="1872343" cy="45720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8B0A06"/>
                </a:solidFill>
              </a:rPr>
              <a:t>oreste@w3c.it</a:t>
            </a:r>
            <a:endParaRPr lang="it-IT" sz="1600" b="1" dirty="0">
              <a:solidFill>
                <a:srgbClr val="8B0A0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3241511"/>
            <a:ext cx="5094514" cy="91440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8B0A06"/>
                </a:solidFill>
              </a:rPr>
              <a:t>http://.../.../talks/2015/pmi-nic.html</a:t>
            </a:r>
            <a:endParaRPr lang="it-IT" sz="1600" b="1" dirty="0">
              <a:solidFill>
                <a:srgbClr val="8B0A0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75398" y="3698711"/>
            <a:ext cx="1834602" cy="358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1284514" y="2993571"/>
            <a:ext cx="1077686" cy="250372"/>
          </a:xfrm>
          <a:prstGeom prst="curvedConnector3">
            <a:avLst/>
          </a:prstGeom>
          <a:ln>
            <a:solidFill>
              <a:srgbClr val="3333FF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3222170" y="2895598"/>
            <a:ext cx="631374" cy="2"/>
          </a:xfrm>
          <a:prstGeom prst="curvedConnector3">
            <a:avLst/>
          </a:prstGeom>
          <a:ln>
            <a:solidFill>
              <a:srgbClr val="408000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7358743" y="2533873"/>
            <a:ext cx="1684049" cy="2527984"/>
          </a:xfrm>
          <a:custGeom>
            <a:avLst/>
            <a:gdLst>
              <a:gd name="connsiteX0" fmla="*/ 0 w 1684049"/>
              <a:gd name="connsiteY0" fmla="*/ 24270 h 2527984"/>
              <a:gd name="connsiteX1" fmla="*/ 1600200 w 1684049"/>
              <a:gd name="connsiteY1" fmla="*/ 285527 h 2527984"/>
              <a:gd name="connsiteX2" fmla="*/ 1393371 w 1684049"/>
              <a:gd name="connsiteY2" fmla="*/ 2049013 h 2527984"/>
              <a:gd name="connsiteX3" fmla="*/ 827314 w 1684049"/>
              <a:gd name="connsiteY3" fmla="*/ 2125213 h 2527984"/>
              <a:gd name="connsiteX4" fmla="*/ 816428 w 1684049"/>
              <a:gd name="connsiteY4" fmla="*/ 2527984 h 252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049" h="2527984">
                <a:moveTo>
                  <a:pt x="0" y="24270"/>
                </a:moveTo>
                <a:cubicBezTo>
                  <a:pt x="683986" y="-13830"/>
                  <a:pt x="1367972" y="-51930"/>
                  <a:pt x="1600200" y="285527"/>
                </a:cubicBezTo>
                <a:cubicBezTo>
                  <a:pt x="1832428" y="622984"/>
                  <a:pt x="1522185" y="1742399"/>
                  <a:pt x="1393371" y="2049013"/>
                </a:cubicBezTo>
                <a:cubicBezTo>
                  <a:pt x="1264557" y="2355627"/>
                  <a:pt x="923471" y="2045385"/>
                  <a:pt x="827314" y="2125213"/>
                </a:cubicBezTo>
                <a:cubicBezTo>
                  <a:pt x="731157" y="2205041"/>
                  <a:pt x="773792" y="2366512"/>
                  <a:pt x="816428" y="2527984"/>
                </a:cubicBezTo>
              </a:path>
            </a:pathLst>
          </a:custGeom>
          <a:noFill/>
          <a:ln>
            <a:solidFill>
              <a:srgbClr val="B91807"/>
            </a:solidFill>
            <a:headEnd type="oval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Straight Arrow Connector 28"/>
          <p:cNvCxnSpPr>
            <a:stCxn id="6" idx="5"/>
            <a:endCxn id="9" idx="1"/>
          </p:cNvCxnSpPr>
          <p:nvPr/>
        </p:nvCxnSpPr>
        <p:spPr>
          <a:xfrm>
            <a:off x="3402935" y="4850331"/>
            <a:ext cx="3182923" cy="5331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-780000">
            <a:off x="1871626" y="3414335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+mj-lt"/>
              </a:rPr>
              <a:t>http://.../.../authorOf</a:t>
            </a:r>
            <a:endParaRPr lang="it-IT" sz="1600" b="1" dirty="0">
              <a:solidFill>
                <a:srgbClr val="408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 rot="960000">
            <a:off x="4384382" y="4644368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+mn-lt"/>
              </a:rPr>
              <a:t>http://.../.../hasMail</a:t>
            </a:r>
            <a:endParaRPr lang="it-IT" sz="1600" b="1" dirty="0">
              <a:solidFill>
                <a:srgbClr val="408000"/>
              </a:solidFill>
              <a:latin typeface="+mn-lt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357257" y="2569029"/>
            <a:ext cx="1001486" cy="672482"/>
          </a:xfrm>
          <a:custGeom>
            <a:avLst/>
            <a:gdLst>
              <a:gd name="connsiteX0" fmla="*/ 1048309 w 1048309"/>
              <a:gd name="connsiteY0" fmla="*/ 0 h 337457"/>
              <a:gd name="connsiteX1" fmla="*/ 79480 w 1048309"/>
              <a:gd name="connsiteY1" fmla="*/ 65314 h 337457"/>
              <a:gd name="connsiteX2" fmla="*/ 57709 w 1048309"/>
              <a:gd name="connsiteY2" fmla="*/ 337457 h 337457"/>
              <a:gd name="connsiteX3" fmla="*/ 57709 w 1048309"/>
              <a:gd name="connsiteY3" fmla="*/ 337457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309" h="337457">
                <a:moveTo>
                  <a:pt x="1048309" y="0"/>
                </a:moveTo>
                <a:cubicBezTo>
                  <a:pt x="646444" y="4535"/>
                  <a:pt x="244580" y="9071"/>
                  <a:pt x="79480" y="65314"/>
                </a:cubicBezTo>
                <a:cubicBezTo>
                  <a:pt x="-85620" y="121557"/>
                  <a:pt x="57709" y="337457"/>
                  <a:pt x="57709" y="337457"/>
                </a:cubicBezTo>
                <a:lnTo>
                  <a:pt x="57709" y="337457"/>
                </a:lnTo>
              </a:path>
            </a:pathLst>
          </a:custGeom>
          <a:noFill/>
          <a:ln>
            <a:solidFill>
              <a:srgbClr val="8B0A06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5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Un grafo RDF (</a:t>
            </a:r>
            <a:r>
              <a:rPr lang="it-IT" altLang="it-IT" dirty="0" smtClean="0">
                <a:solidFill>
                  <a:srgbClr val="FF0000"/>
                </a:solidFill>
              </a:rPr>
              <a:t>WorldWide!</a:t>
            </a:r>
            <a:r>
              <a:rPr lang="it-IT" altLang="it-IT" dirty="0" smtClean="0"/>
              <a:t>)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...un insieme di triple 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" y="44300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33" y="3222812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MiBAC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7482" y="607807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FF"/>
                </a:solidFill>
                <a:latin typeface="+mn-lt"/>
              </a:rPr>
              <a:t>Louvre</a:t>
            </a:r>
            <a:endParaRPr lang="it-IT" sz="16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73334" y="4276616"/>
            <a:ext cx="681372" cy="1801455"/>
          </a:xfrm>
          <a:custGeom>
            <a:avLst/>
            <a:gdLst>
              <a:gd name="connsiteX0" fmla="*/ 681372 w 681372"/>
              <a:gd name="connsiteY0" fmla="*/ 1801455 h 1801455"/>
              <a:gd name="connsiteX1" fmla="*/ 107631 w 681372"/>
              <a:gd name="connsiteY1" fmla="*/ 196772 h 1801455"/>
              <a:gd name="connsiteX2" fmla="*/ 54 w 681372"/>
              <a:gd name="connsiteY2" fmla="*/ 26443 h 1801455"/>
              <a:gd name="connsiteX3" fmla="*/ 54 w 681372"/>
              <a:gd name="connsiteY3" fmla="*/ 26443 h 180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72" h="1801455">
                <a:moveTo>
                  <a:pt x="681372" y="1801455"/>
                </a:moveTo>
                <a:cubicBezTo>
                  <a:pt x="451278" y="1147031"/>
                  <a:pt x="221184" y="492607"/>
                  <a:pt x="107631" y="196772"/>
                </a:cubicBezTo>
                <a:cubicBezTo>
                  <a:pt x="-5922" y="-99063"/>
                  <a:pt x="54" y="26443"/>
                  <a:pt x="54" y="26443"/>
                </a:cubicBezTo>
                <a:lnTo>
                  <a:pt x="54" y="26443"/>
                </a:ln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5265748" y="5450541"/>
            <a:ext cx="1399725" cy="645459"/>
          </a:xfrm>
          <a:custGeom>
            <a:avLst/>
            <a:gdLst>
              <a:gd name="connsiteX0" fmla="*/ 0 w 1399725"/>
              <a:gd name="connsiteY0" fmla="*/ 645459 h 645459"/>
              <a:gd name="connsiteX1" fmla="*/ 1174376 w 1399725"/>
              <a:gd name="connsiteY1" fmla="*/ 349624 h 645459"/>
              <a:gd name="connsiteX2" fmla="*/ 1398494 w 1399725"/>
              <a:gd name="connsiteY2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725" h="645459">
                <a:moveTo>
                  <a:pt x="0" y="645459"/>
                </a:moveTo>
                <a:cubicBezTo>
                  <a:pt x="470647" y="551329"/>
                  <a:pt x="941294" y="457200"/>
                  <a:pt x="1174376" y="349624"/>
                </a:cubicBezTo>
                <a:cubicBezTo>
                  <a:pt x="1407458" y="242047"/>
                  <a:pt x="1402976" y="121023"/>
                  <a:pt x="1398494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eform 8"/>
          <p:cNvSpPr/>
          <p:nvPr/>
        </p:nvSpPr>
        <p:spPr>
          <a:xfrm>
            <a:off x="4356495" y="5450541"/>
            <a:ext cx="600987" cy="625582"/>
          </a:xfrm>
          <a:custGeom>
            <a:avLst/>
            <a:gdLst>
              <a:gd name="connsiteX0" fmla="*/ 600987 w 600987"/>
              <a:gd name="connsiteY0" fmla="*/ 618565 h 625582"/>
              <a:gd name="connsiteX1" fmla="*/ 81034 w 600987"/>
              <a:gd name="connsiteY1" fmla="*/ 537883 h 625582"/>
              <a:gd name="connsiteX2" fmla="*/ 9317 w 600987"/>
              <a:gd name="connsiteY2" fmla="*/ 0 h 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987" h="625582">
                <a:moveTo>
                  <a:pt x="600987" y="618565"/>
                </a:moveTo>
                <a:cubicBezTo>
                  <a:pt x="390316" y="629771"/>
                  <a:pt x="179646" y="640977"/>
                  <a:pt x="81034" y="537883"/>
                </a:cubicBezTo>
                <a:cubicBezTo>
                  <a:pt x="-17578" y="434789"/>
                  <a:pt x="-4131" y="217394"/>
                  <a:pt x="9317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eform 12"/>
          <p:cNvSpPr/>
          <p:nvPr/>
        </p:nvSpPr>
        <p:spPr>
          <a:xfrm>
            <a:off x="1183986" y="4993341"/>
            <a:ext cx="3737638" cy="1293396"/>
          </a:xfrm>
          <a:custGeom>
            <a:avLst/>
            <a:gdLst>
              <a:gd name="connsiteX0" fmla="*/ 3737638 w 3737638"/>
              <a:gd name="connsiteY0" fmla="*/ 1192306 h 1293396"/>
              <a:gd name="connsiteX1" fmla="*/ 564132 w 3737638"/>
              <a:gd name="connsiteY1" fmla="*/ 1174377 h 1293396"/>
              <a:gd name="connsiteX2" fmla="*/ 17285 w 3737638"/>
              <a:gd name="connsiteY2" fmla="*/ 0 h 1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7638" h="1293396">
                <a:moveTo>
                  <a:pt x="3737638" y="1192306"/>
                </a:moveTo>
                <a:cubicBezTo>
                  <a:pt x="2460914" y="1282700"/>
                  <a:pt x="1184191" y="1373095"/>
                  <a:pt x="564132" y="1174377"/>
                </a:cubicBezTo>
                <a:cubicBezTo>
                  <a:pt x="-55927" y="975659"/>
                  <a:pt x="-19321" y="487829"/>
                  <a:pt x="17285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 14"/>
          <p:cNvSpPr/>
          <p:nvPr/>
        </p:nvSpPr>
        <p:spPr>
          <a:xfrm>
            <a:off x="467569" y="2572871"/>
            <a:ext cx="357184" cy="663388"/>
          </a:xfrm>
          <a:custGeom>
            <a:avLst/>
            <a:gdLst>
              <a:gd name="connsiteX0" fmla="*/ 150996 w 357184"/>
              <a:gd name="connsiteY0" fmla="*/ 663388 h 663388"/>
              <a:gd name="connsiteX1" fmla="*/ 7560 w 357184"/>
              <a:gd name="connsiteY1" fmla="*/ 313764 h 663388"/>
              <a:gd name="connsiteX2" fmla="*/ 357184 w 357184"/>
              <a:gd name="connsiteY2" fmla="*/ 0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4" h="663388">
                <a:moveTo>
                  <a:pt x="150996" y="663388"/>
                </a:moveTo>
                <a:cubicBezTo>
                  <a:pt x="62095" y="543858"/>
                  <a:pt x="-26805" y="424329"/>
                  <a:pt x="7560" y="313764"/>
                </a:cubicBezTo>
                <a:cubicBezTo>
                  <a:pt x="41925" y="203199"/>
                  <a:pt x="199554" y="101599"/>
                  <a:pt x="357184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>
            <a:off x="1030941" y="2832847"/>
            <a:ext cx="3083859" cy="582706"/>
          </a:xfrm>
          <a:custGeom>
            <a:avLst/>
            <a:gdLst>
              <a:gd name="connsiteX0" fmla="*/ 0 w 3083859"/>
              <a:gd name="connsiteY0" fmla="*/ 582706 h 582706"/>
              <a:gd name="connsiteX1" fmla="*/ 2501153 w 3083859"/>
              <a:gd name="connsiteY1" fmla="*/ 259977 h 582706"/>
              <a:gd name="connsiteX2" fmla="*/ 3083859 w 3083859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859" h="582706">
                <a:moveTo>
                  <a:pt x="0" y="582706"/>
                </a:moveTo>
                <a:cubicBezTo>
                  <a:pt x="993588" y="469900"/>
                  <a:pt x="1987177" y="357095"/>
                  <a:pt x="2501153" y="259977"/>
                </a:cubicBezTo>
                <a:cubicBezTo>
                  <a:pt x="3015129" y="162859"/>
                  <a:pt x="3049494" y="81429"/>
                  <a:pt x="3083859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 16"/>
          <p:cNvSpPr/>
          <p:nvPr/>
        </p:nvSpPr>
        <p:spPr>
          <a:xfrm>
            <a:off x="986118" y="3415553"/>
            <a:ext cx="4240306" cy="35859"/>
          </a:xfrm>
          <a:custGeom>
            <a:avLst/>
            <a:gdLst>
              <a:gd name="connsiteX0" fmla="*/ 0 w 4240306"/>
              <a:gd name="connsiteY0" fmla="*/ 35859 h 35859"/>
              <a:gd name="connsiteX1" fmla="*/ 4240306 w 4240306"/>
              <a:gd name="connsiteY1" fmla="*/ 0 h 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0306" h="35859">
                <a:moveTo>
                  <a:pt x="0" y="35859"/>
                </a:moveTo>
                <a:lnTo>
                  <a:pt x="4240306" y="0"/>
                </a:ln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eform 18"/>
          <p:cNvSpPr/>
          <p:nvPr/>
        </p:nvSpPr>
        <p:spPr>
          <a:xfrm>
            <a:off x="582706" y="3550024"/>
            <a:ext cx="788894" cy="699247"/>
          </a:xfrm>
          <a:custGeom>
            <a:avLst/>
            <a:gdLst>
              <a:gd name="connsiteX0" fmla="*/ 0 w 788894"/>
              <a:gd name="connsiteY0" fmla="*/ 0 h 699247"/>
              <a:gd name="connsiteX1" fmla="*/ 788894 w 788894"/>
              <a:gd name="connsiteY1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894" h="699247">
                <a:moveTo>
                  <a:pt x="0" y="0"/>
                </a:moveTo>
                <a:lnTo>
                  <a:pt x="788894" y="699247"/>
                </a:lnTo>
              </a:path>
            </a:pathLst>
          </a:custGeom>
          <a:noFill/>
          <a:ln w="9525"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 19"/>
          <p:cNvSpPr/>
          <p:nvPr/>
        </p:nvSpPr>
        <p:spPr>
          <a:xfrm>
            <a:off x="228086" y="3576918"/>
            <a:ext cx="3169538" cy="1970334"/>
          </a:xfrm>
          <a:custGeom>
            <a:avLst/>
            <a:gdLst>
              <a:gd name="connsiteX0" fmla="*/ 291867 w 3169538"/>
              <a:gd name="connsiteY0" fmla="*/ 0 h 1970334"/>
              <a:gd name="connsiteX1" fmla="*/ 157396 w 3169538"/>
              <a:gd name="connsiteY1" fmla="*/ 1703294 h 1970334"/>
              <a:gd name="connsiteX2" fmla="*/ 2201349 w 3169538"/>
              <a:gd name="connsiteY2" fmla="*/ 1936376 h 1970334"/>
              <a:gd name="connsiteX3" fmla="*/ 3169538 w 3169538"/>
              <a:gd name="connsiteY3" fmla="*/ 1398494 h 197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538" h="1970334">
                <a:moveTo>
                  <a:pt x="291867" y="0"/>
                </a:moveTo>
                <a:cubicBezTo>
                  <a:pt x="65508" y="690282"/>
                  <a:pt x="-160851" y="1380565"/>
                  <a:pt x="157396" y="1703294"/>
                </a:cubicBezTo>
                <a:cubicBezTo>
                  <a:pt x="475643" y="2026023"/>
                  <a:pt x="1699325" y="1987176"/>
                  <a:pt x="2201349" y="1936376"/>
                </a:cubicBezTo>
                <a:cubicBezTo>
                  <a:pt x="2703373" y="1885576"/>
                  <a:pt x="2936455" y="1642035"/>
                  <a:pt x="3169538" y="1398494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7978588" y="367882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+mn-lt"/>
              </a:rPr>
              <a:t>CIDOC</a:t>
            </a:r>
            <a:endParaRPr lang="it-IT" sz="1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728447" y="3926541"/>
            <a:ext cx="2510118" cy="256244"/>
          </a:xfrm>
          <a:custGeom>
            <a:avLst/>
            <a:gdLst>
              <a:gd name="connsiteX0" fmla="*/ 2510118 w 2510118"/>
              <a:gd name="connsiteY0" fmla="*/ 26894 h 256244"/>
              <a:gd name="connsiteX1" fmla="*/ 2169459 w 2510118"/>
              <a:gd name="connsiteY1" fmla="*/ 206188 h 256244"/>
              <a:gd name="connsiteX2" fmla="*/ 1201271 w 2510118"/>
              <a:gd name="connsiteY2" fmla="*/ 242047 h 256244"/>
              <a:gd name="connsiteX3" fmla="*/ 0 w 2510118"/>
              <a:gd name="connsiteY3" fmla="*/ 0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118" h="256244">
                <a:moveTo>
                  <a:pt x="2510118" y="26894"/>
                </a:moveTo>
                <a:cubicBezTo>
                  <a:pt x="2448859" y="98611"/>
                  <a:pt x="2387600" y="170329"/>
                  <a:pt x="2169459" y="206188"/>
                </a:cubicBezTo>
                <a:cubicBezTo>
                  <a:pt x="1951318" y="242047"/>
                  <a:pt x="1562847" y="276412"/>
                  <a:pt x="1201271" y="242047"/>
                </a:cubicBezTo>
                <a:cubicBezTo>
                  <a:pt x="839694" y="207682"/>
                  <a:pt x="419847" y="103841"/>
                  <a:pt x="0" y="0"/>
                </a:cubicBezTo>
              </a:path>
            </a:pathLst>
          </a:custGeom>
          <a:noFill/>
          <a:ln>
            <a:solidFill>
              <a:srgbClr val="8B0A0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565" y="4313076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it-IT" sz="1600" b="1" dirty="0">
              <a:solidFill>
                <a:srgbClr val="4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38165" y="4275903"/>
            <a:ext cx="3263153" cy="224379"/>
          </a:xfrm>
          <a:custGeom>
            <a:avLst/>
            <a:gdLst>
              <a:gd name="connsiteX0" fmla="*/ 3263153 w 3263153"/>
              <a:gd name="connsiteY0" fmla="*/ 224379 h 224379"/>
              <a:gd name="connsiteX1" fmla="*/ 1819835 w 3263153"/>
              <a:gd name="connsiteY1" fmla="*/ 262 h 224379"/>
              <a:gd name="connsiteX2" fmla="*/ 0 w 3263153"/>
              <a:gd name="connsiteY2" fmla="*/ 188521 h 2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153" h="224379">
                <a:moveTo>
                  <a:pt x="3263153" y="224379"/>
                </a:moveTo>
                <a:cubicBezTo>
                  <a:pt x="2813423" y="115308"/>
                  <a:pt x="2363694" y="6238"/>
                  <a:pt x="1819835" y="262"/>
                </a:cubicBezTo>
                <a:cubicBezTo>
                  <a:pt x="1275976" y="-5714"/>
                  <a:pt x="637988" y="91403"/>
                  <a:pt x="0" y="188521"/>
                </a:cubicBezTo>
              </a:path>
            </a:pathLst>
          </a:custGeom>
          <a:noFill/>
          <a:ln>
            <a:solidFill>
              <a:srgbClr val="4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7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22928</TotalTime>
  <Words>1498</Words>
  <Application>Microsoft Office PowerPoint</Application>
  <PresentationFormat>On-screen Show (4:3)</PresentationFormat>
  <Paragraphs>305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Tema di Office</vt:lpstr>
      <vt:lpstr>PowerPoint Presentation</vt:lpstr>
      <vt:lpstr>Contenuto</vt:lpstr>
      <vt:lpstr>C’era una volta…</vt:lpstr>
      <vt:lpstr>…ed era così</vt:lpstr>
      <vt:lpstr>Il Web è…</vt:lpstr>
      <vt:lpstr>…and this is for everyone</vt:lpstr>
      <vt:lpstr>Architettura del Web</vt:lpstr>
      <vt:lpstr>RDF in due parole</vt:lpstr>
      <vt:lpstr>Un grafo RDF (WorldWide!)</vt:lpstr>
      <vt:lpstr>Open Web Platform</vt:lpstr>
      <vt:lpstr>Un passo importante </vt:lpstr>
      <vt:lpstr>LOD: i vantaggi</vt:lpstr>
      <vt:lpstr>LOD: i princìpi</vt:lpstr>
      <vt:lpstr>Web of Data e Semantic Web</vt:lpstr>
      <vt:lpstr>Semantic Web</vt:lpstr>
      <vt:lpstr>Un passo in più: l’ontologia</vt:lpstr>
      <vt:lpstr>Internet of Things</vt:lpstr>
      <vt:lpstr>Web of Things</vt:lpstr>
      <vt:lpstr>Il Web come soluzione</vt:lpstr>
      <vt:lpstr>WoT: server a diversi livelli</vt:lpstr>
      <vt:lpstr>WoT: dalle Pagine alle "Cose"</vt:lpstr>
      <vt:lpstr>Un framework per il WoT</vt:lpstr>
      <vt:lpstr>WoT: il contributo del W3C</vt:lpstr>
      <vt:lpstr>Core vs Vertical</vt:lpstr>
      <vt:lpstr>Industry 4.0</vt:lpstr>
      <vt:lpstr>Web Payments</vt:lpstr>
      <vt:lpstr>Perché?</vt:lpstr>
      <vt:lpstr>Digital Publishing</vt:lpstr>
      <vt:lpstr>EPUB/Web Vision: Online and Offline Content</vt:lpstr>
      <vt:lpstr>Automotive</vt:lpstr>
      <vt:lpstr>Vehicle lifecycle</vt:lpstr>
      <vt:lpstr>Conclusioni</vt:lpstr>
    </vt:vector>
  </TitlesOfParts>
  <Company>W3C Italy - Oreste Signore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Web of Documents al Web of Things: le tecnologie semantiche come opportunità di crescita e sviluppo</dc:title>
  <dc:subject>Web of Data, Web of Things</dc:subject>
  <dc:creator>Oreste Signore</dc:creator>
  <dc:description>Presentazione per 20° KM Tracks - MIlano, 28 ottobre 2015</dc:description>
  <cp:lastModifiedBy>oreste signore</cp:lastModifiedBy>
  <cp:revision>542</cp:revision>
  <cp:lastPrinted>2015-10-27T08:58:25Z</cp:lastPrinted>
  <dcterms:created xsi:type="dcterms:W3CDTF">2011-06-06T14:51:59Z</dcterms:created>
  <dcterms:modified xsi:type="dcterms:W3CDTF">2015-10-27T22:08:14Z</dcterms:modified>
</cp:coreProperties>
</file>